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1_82CD2789.xml" ContentType="application/vnd.ms-powerpoint.comments+xml"/>
  <Override PartName="/ppt/comments/modernComment_102_673CEDF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97D17A-DEF9-3554-9594-120675552433}" name="香 和田" initials="香和" userId="bafb0ef47d11aa3d" providerId="Windows Live"/>
  <p188:author id="{3381B4B8-C602-FE46-FAF4-4D906EB6D526}" name="Satoshi Kinoshita (SAKN)" initials="SK(" userId="S::sakn@demant.com::19d60b02-f772-4cb6-a22f-f51978fd0e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9" autoAdjust="0"/>
    <p:restoredTop sz="94660"/>
  </p:normalViewPr>
  <p:slideViewPr>
    <p:cSldViewPr snapToGrid="0">
      <p:cViewPr>
        <p:scale>
          <a:sx n="140" d="100"/>
          <a:sy n="140" d="100"/>
        </p:scale>
        <p:origin x="43" y="-4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 Id="rId9" Type="http://schemas.microsoft.com/office/2018/10/relationships/authors" Target="authors.xml"/></Relationships>
</file>

<file path=ppt/comments/modernComment_101_82CD2789.xml><?xml version="1.0" encoding="utf-8"?>
<p188:cmLst xmlns:a="http://schemas.openxmlformats.org/drawingml/2006/main" xmlns:r="http://schemas.openxmlformats.org/officeDocument/2006/relationships" xmlns:p188="http://schemas.microsoft.com/office/powerpoint/2018/8/main">
  <p188:cm id="{EC7C9ABD-4FB6-4276-AB39-805BB6832F20}" authorId="{B297D17A-DEF9-3554-9594-120675552433}" created="2023-10-12T02:15:17.645">
    <ac:txMkLst xmlns:ac="http://schemas.microsoft.com/office/drawing/2013/main/command">
      <pc:docMk xmlns:pc="http://schemas.microsoft.com/office/powerpoint/2013/main/command"/>
      <pc:sldMk xmlns:pc="http://schemas.microsoft.com/office/powerpoint/2013/main/command" cId="2194483081" sldId="257"/>
      <ac:spMk id="16" creationId="{40AE1829-D733-EF75-CF82-6E9748843935}"/>
      <ac:txMk cp="1" len="6">
        <ac:context len="158" hash="2397381453"/>
      </ac:txMk>
    </ac:txMkLst>
    <p188:pos x="736060" y="223389"/>
    <p188:replyLst>
      <p188:reply id="{F895C806-3EAE-4275-8C37-4B4B4E35CD60}" authorId="{3381B4B8-C602-FE46-FAF4-4D906EB6D526}" created="2023-10-16T07:50:27.193">
        <p188:txBody>
          <a:bodyPr/>
          <a:lstStyle/>
          <a:p>
            <a:r>
              <a:rPr lang="ja-JP" altLang="en-US"/>
              <a:t>ここにリストアップされているすべてのタイプがカスタムメイドであるため（違いは大きさと大きさからくるスペース的な制約に基づく機能設定）、ITC,HS,FSのトップに記載されているカスタムメイドの言及はなくしてしまってもよいと思います。</a:t>
            </a:r>
          </a:p>
        </p188:txBody>
      </p188:reply>
    </p188:replyLst>
    <p188:txBody>
      <a:bodyPr/>
      <a:lstStyle/>
      <a:p>
        <a:r>
          <a:rPr lang="ja-JP" altLang="en-US"/>
          <a:t>2つめの項目と類似する表現なので、「一人ひとりの」を追加しました</a:t>
        </a:r>
      </a:p>
    </p188:txBody>
  </p188:cm>
</p188:cmLst>
</file>

<file path=ppt/comments/modernComment_102_673CEDF1.xml><?xml version="1.0" encoding="utf-8"?>
<p188:cmLst xmlns:a="http://schemas.openxmlformats.org/drawingml/2006/main" xmlns:r="http://schemas.openxmlformats.org/officeDocument/2006/relationships" xmlns:p188="http://schemas.microsoft.com/office/powerpoint/2018/8/main">
  <p188:cm id="{3437EB05-A03F-40FF-ADE9-827BDBD22D81}" authorId="{B297D17A-DEF9-3554-9594-120675552433}" created="2023-10-12T02:34:58.590">
    <ac:txMkLst xmlns:ac="http://schemas.microsoft.com/office/drawing/2013/main/command">
      <pc:docMk xmlns:pc="http://schemas.microsoft.com/office/powerpoint/2013/main/command"/>
      <pc:sldMk xmlns:pc="http://schemas.microsoft.com/office/powerpoint/2013/main/command" cId="1732046321" sldId="258"/>
      <ac:spMk id="18" creationId="{71C1DD2D-2563-4E7C-894E-44A2096943C2}"/>
      <ac:txMk cp="71" len="14">
        <ac:context len="160" hash="2315987244"/>
      </ac:txMk>
    </ac:txMkLst>
    <p188:pos x="1635701" y="633454"/>
    <p188:replyLst>
      <p188:reply id="{EE16D031-DEB2-4E91-B125-CC73161F2BE3}" authorId="{3381B4B8-C602-FE46-FAF4-4D906EB6D526}" created="2023-10-16T07:51:24.391">
        <p188:txBody>
          <a:bodyPr/>
          <a:lstStyle/>
          <a:p>
            <a:r>
              <a:rPr lang="ja-JP" altLang="en-US"/>
              <a:t>OKです。</a:t>
            </a:r>
          </a:p>
        </p188:txBody>
      </p188:reply>
    </p188:replyLst>
    <p188:txBody>
      <a:bodyPr/>
      <a:lstStyle/>
      <a:p>
        <a:r>
          <a:rPr lang="ja-JP" altLang="en-US"/>
          <a:t>補聴器 2-1-4　オーティコン ジルコンの赤字に合わせました</a:t>
        </a:r>
      </a:p>
    </p188:txBody>
  </p188:cm>
  <p188:cm id="{DB32D773-5440-49BB-A6B0-3110C54A9D48}" authorId="{B297D17A-DEF9-3554-9594-120675552433}" created="2023-10-12T02:39:12.367">
    <ac:deMkLst xmlns:ac="http://schemas.microsoft.com/office/drawing/2013/main/command">
      <pc:docMk xmlns:pc="http://schemas.microsoft.com/office/powerpoint/2013/main/command"/>
      <pc:sldMk xmlns:pc="http://schemas.microsoft.com/office/powerpoint/2013/main/command" cId="1732046321" sldId="258"/>
      <ac:spMk id="14" creationId="{C941FD56-5246-921B-74F8-25239C24EEA6}"/>
    </ac:deMkLst>
    <p188:replyLst>
      <p188:reply id="{93D1A376-74BB-47B8-88E5-D24C0BA6BDFF}" authorId="{3381B4B8-C602-FE46-FAF4-4D906EB6D526}" created="2023-10-16T07:51:31.050">
        <p188:txBody>
          <a:bodyPr/>
          <a:lstStyle/>
          <a:p>
            <a:r>
              <a:rPr lang="ja-JP" altLang="en-US"/>
              <a:t>OK</a:t>
            </a:r>
          </a:p>
        </p188:txBody>
      </p188:reply>
    </p188:replyLst>
    <p188:txBody>
      <a:bodyPr/>
      <a:lstStyle/>
      <a:p>
        <a:r>
          <a:rPr lang="ja-JP" altLang="en-US"/>
          <a:t>2-1-2 オーティコンリアルにリンク</a:t>
        </a:r>
      </a:p>
    </p188:txBody>
  </p188:cm>
  <p188:cm id="{34600FA6-0FD7-40B0-94D4-3ECD74663BFF}" authorId="{B297D17A-DEF9-3554-9594-120675552433}" created="2023-10-12T02:39:54.683">
    <ac:deMkLst xmlns:ac="http://schemas.microsoft.com/office/drawing/2013/main/command">
      <pc:docMk xmlns:pc="http://schemas.microsoft.com/office/powerpoint/2013/main/command"/>
      <pc:sldMk xmlns:pc="http://schemas.microsoft.com/office/powerpoint/2013/main/command" cId="1732046321" sldId="258"/>
      <ac:spMk id="15" creationId="{9B5CBAB3-EC37-12C2-69BF-318CFA797611}"/>
    </ac:deMkLst>
    <p188:replyLst>
      <p188:reply id="{EFCB3D0A-B894-4565-AEBD-BD5ABC37EFA0}" authorId="{3381B4B8-C602-FE46-FAF4-4D906EB6D526}" created="2023-10-16T07:52:52.579">
        <p188:txBody>
          <a:bodyPr/>
          <a:lstStyle/>
          <a:p>
            <a:r>
              <a:rPr lang="ja-JP" altLang="en-US"/>
              <a:t>OK</a:t>
            </a:r>
          </a:p>
        </p188:txBody>
      </p188:reply>
    </p188:replyLst>
    <p188:txBody>
      <a:bodyPr/>
      <a:lstStyle/>
      <a:p>
        <a:r>
          <a:rPr lang="ja-JP" altLang="en-US"/>
          <a:t>2-1-3 オーティコンオウンにリンク</a:t>
        </a:r>
      </a:p>
    </p188:txBody>
  </p188:cm>
  <p188:cm id="{95724667-EFC0-43C2-A939-26594300FF8F}" authorId="{B297D17A-DEF9-3554-9594-120675552433}" created="2023-10-12T02:40:30.564">
    <ac:deMkLst xmlns:ac="http://schemas.microsoft.com/office/drawing/2013/main/command">
      <pc:docMk xmlns:pc="http://schemas.microsoft.com/office/powerpoint/2013/main/command"/>
      <pc:sldMk xmlns:pc="http://schemas.microsoft.com/office/powerpoint/2013/main/command" cId="1732046321" sldId="258"/>
      <ac:spMk id="19" creationId="{D8BACC9B-968C-9C1A-832F-5E1AF04CEAC3}"/>
    </ac:deMkLst>
    <p188:replyLst>
      <p188:reply id="{8BB6F8F4-057E-4CBD-BAED-68455CA0F5EB}" authorId="{3381B4B8-C602-FE46-FAF4-4D906EB6D526}" created="2023-10-16T07:53:05.459">
        <p188:txBody>
          <a:bodyPr/>
          <a:lstStyle/>
          <a:p>
            <a:r>
              <a:rPr lang="ja-JP" altLang="en-US"/>
              <a:t>OK</a:t>
            </a:r>
          </a:p>
        </p188:txBody>
      </p188:reply>
    </p188:replyLst>
    <p188:txBody>
      <a:bodyPr/>
      <a:lstStyle/>
      <a:p>
        <a:r>
          <a:rPr lang="ja-JP" altLang="en-US"/>
          <a:t>2-1-4 オーティコンジルコンにリンク</a:t>
        </a:r>
      </a:p>
    </p188:txBody>
  </p188:cm>
  <p188:cm id="{CC1ABF36-D2D4-42F4-A81E-51C5CE185D46}" authorId="{B297D17A-DEF9-3554-9594-120675552433}" created="2023-10-12T02:41:00.558">
    <ac:deMkLst xmlns:ac="http://schemas.microsoft.com/office/drawing/2013/main/command">
      <pc:docMk xmlns:pc="http://schemas.microsoft.com/office/powerpoint/2013/main/command"/>
      <pc:sldMk xmlns:pc="http://schemas.microsoft.com/office/powerpoint/2013/main/command" cId="1732046321" sldId="258"/>
      <ac:spMk id="24" creationId="{62949586-8C73-906C-6C48-10DA895E9AB9}"/>
    </ac:deMkLst>
    <p188:txBody>
      <a:bodyPr/>
      <a:lstStyle/>
      <a:p>
        <a:r>
          <a:rPr lang="ja-JP" altLang="en-US"/>
          <a:t>2-1-5 オーティコンエクシードにリンク</a:t>
        </a:r>
      </a:p>
    </p188:txBody>
  </p188:cm>
  <p188:cm id="{6F43DA93-4AF4-4E5A-A02D-721E4B9F242F}" authorId="{3381B4B8-C602-FE46-FAF4-4D906EB6D526}" created="2023-10-16T07:52:19.772">
    <ac:txMkLst xmlns:ac="http://schemas.microsoft.com/office/drawing/2013/main/command">
      <pc:docMk xmlns:pc="http://schemas.microsoft.com/office/powerpoint/2013/main/command"/>
      <pc:sldMk xmlns:pc="http://schemas.microsoft.com/office/powerpoint/2013/main/command" cId="1732046321" sldId="258"/>
      <ac:spMk id="4" creationId="{F0E7B5E0-29AB-4B32-3059-8700013DF54D}"/>
      <ac:txMk cp="167" len="3">
        <ac:context len="178" hash="3434243129"/>
      </ac:txMk>
    </ac:txMkLst>
    <p188:pos x="1648552" y="1132632"/>
    <p188:txBody>
      <a:bodyPr/>
      <a:lstStyle/>
      <a:p>
        <a:r>
          <a:rPr lang="ja-JP" altLang="en-US"/>
          <a:t>「モデル」→「スタイル」</a:t>
        </a:r>
      </a:p>
    </p188:txBody>
  </p188:cm>
  <p188:cm id="{8AA2440C-15E6-4487-A06E-6309E49624B0}" authorId="{3381B4B8-C602-FE46-FAF4-4D906EB6D526}" created="2023-10-16T07:53:49.816">
    <ac:txMkLst xmlns:ac="http://schemas.microsoft.com/office/drawing/2013/main/command">
      <pc:docMk xmlns:pc="http://schemas.microsoft.com/office/powerpoint/2013/main/command"/>
      <pc:sldMk xmlns:pc="http://schemas.microsoft.com/office/powerpoint/2013/main/command" cId="1732046321" sldId="258"/>
      <ac:spMk id="23" creationId="{FD8A82F4-532A-963D-8A73-87FDCBE3903C}"/>
      <ac:txMk cp="3" len="3">
        <ac:context len="136" hash="3596287489"/>
      </ac:txMk>
    </ac:txMkLst>
    <p188:pos x="643151" y="174854"/>
    <p188:txBody>
      <a:bodyPr/>
      <a:lstStyle/>
      <a:p>
        <a:r>
          <a:rPr lang="ja-JP" altLang="en-US"/>
          <a:t>「強力な」→「パワータイプ」</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261639B-B2B5-4FCD-8CD5-41AA2B61AA64}" type="datetimeFigureOut">
              <a:rPr kumimoji="1" lang="ja-JP" altLang="en-US" smtClean="0"/>
              <a:t>2023/10/16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EC3E02-D422-4940-B3DE-06341FF8A967}" type="slidenum">
              <a:rPr kumimoji="1" lang="ja-JP" altLang="en-US" smtClean="0"/>
              <a:t>‹#›</a:t>
            </a:fld>
            <a:endParaRPr kumimoji="1" lang="ja-JP" altLang="en-US"/>
          </a:p>
        </p:txBody>
      </p:sp>
    </p:spTree>
    <p:extLst>
      <p:ext uri="{BB962C8B-B14F-4D97-AF65-F5344CB8AC3E}">
        <p14:creationId xmlns:p14="http://schemas.microsoft.com/office/powerpoint/2010/main" val="3806172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61639B-B2B5-4FCD-8CD5-41AA2B61AA64}" type="datetimeFigureOut">
              <a:rPr kumimoji="1" lang="ja-JP" altLang="en-US" smtClean="0"/>
              <a:t>2023/10/16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EC3E02-D422-4940-B3DE-06341FF8A967}" type="slidenum">
              <a:rPr kumimoji="1" lang="ja-JP" altLang="en-US" smtClean="0"/>
              <a:t>‹#›</a:t>
            </a:fld>
            <a:endParaRPr kumimoji="1" lang="ja-JP" altLang="en-US"/>
          </a:p>
        </p:txBody>
      </p:sp>
    </p:spTree>
    <p:extLst>
      <p:ext uri="{BB962C8B-B14F-4D97-AF65-F5344CB8AC3E}">
        <p14:creationId xmlns:p14="http://schemas.microsoft.com/office/powerpoint/2010/main" val="334019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61639B-B2B5-4FCD-8CD5-41AA2B61AA64}" type="datetimeFigureOut">
              <a:rPr kumimoji="1" lang="ja-JP" altLang="en-US" smtClean="0"/>
              <a:t>2023/10/16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EC3E02-D422-4940-B3DE-06341FF8A967}" type="slidenum">
              <a:rPr kumimoji="1" lang="ja-JP" altLang="en-US" smtClean="0"/>
              <a:t>‹#›</a:t>
            </a:fld>
            <a:endParaRPr kumimoji="1" lang="ja-JP" altLang="en-US"/>
          </a:p>
        </p:txBody>
      </p:sp>
    </p:spTree>
    <p:extLst>
      <p:ext uri="{BB962C8B-B14F-4D97-AF65-F5344CB8AC3E}">
        <p14:creationId xmlns:p14="http://schemas.microsoft.com/office/powerpoint/2010/main" val="193539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61639B-B2B5-4FCD-8CD5-41AA2B61AA64}" type="datetimeFigureOut">
              <a:rPr kumimoji="1" lang="ja-JP" altLang="en-US" smtClean="0"/>
              <a:t>2023/10/16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EC3E02-D422-4940-B3DE-06341FF8A967}" type="slidenum">
              <a:rPr kumimoji="1" lang="ja-JP" altLang="en-US" smtClean="0"/>
              <a:t>‹#›</a:t>
            </a:fld>
            <a:endParaRPr kumimoji="1" lang="ja-JP" altLang="en-US"/>
          </a:p>
        </p:txBody>
      </p:sp>
    </p:spTree>
    <p:extLst>
      <p:ext uri="{BB962C8B-B14F-4D97-AF65-F5344CB8AC3E}">
        <p14:creationId xmlns:p14="http://schemas.microsoft.com/office/powerpoint/2010/main" val="931293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261639B-B2B5-4FCD-8CD5-41AA2B61AA64}" type="datetimeFigureOut">
              <a:rPr kumimoji="1" lang="ja-JP" altLang="en-US" smtClean="0"/>
              <a:t>2023/10/16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EC3E02-D422-4940-B3DE-06341FF8A967}" type="slidenum">
              <a:rPr kumimoji="1" lang="ja-JP" altLang="en-US" smtClean="0"/>
              <a:t>‹#›</a:t>
            </a:fld>
            <a:endParaRPr kumimoji="1" lang="ja-JP" altLang="en-US"/>
          </a:p>
        </p:txBody>
      </p:sp>
    </p:spTree>
    <p:extLst>
      <p:ext uri="{BB962C8B-B14F-4D97-AF65-F5344CB8AC3E}">
        <p14:creationId xmlns:p14="http://schemas.microsoft.com/office/powerpoint/2010/main" val="385003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261639B-B2B5-4FCD-8CD5-41AA2B61AA64}" type="datetimeFigureOut">
              <a:rPr kumimoji="1" lang="ja-JP" altLang="en-US" smtClean="0"/>
              <a:t>2023/10/16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EC3E02-D422-4940-B3DE-06341FF8A967}" type="slidenum">
              <a:rPr kumimoji="1" lang="ja-JP" altLang="en-US" smtClean="0"/>
              <a:t>‹#›</a:t>
            </a:fld>
            <a:endParaRPr kumimoji="1" lang="ja-JP" altLang="en-US"/>
          </a:p>
        </p:txBody>
      </p:sp>
    </p:spTree>
    <p:extLst>
      <p:ext uri="{BB962C8B-B14F-4D97-AF65-F5344CB8AC3E}">
        <p14:creationId xmlns:p14="http://schemas.microsoft.com/office/powerpoint/2010/main" val="1838708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4453467"/>
            <a:ext cx="2901255"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4453467"/>
            <a:ext cx="2915543"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261639B-B2B5-4FCD-8CD5-41AA2B61AA64}" type="datetimeFigureOut">
              <a:rPr kumimoji="1" lang="ja-JP" altLang="en-US" smtClean="0"/>
              <a:t>2023/10/16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4EC3E02-D422-4940-B3DE-06341FF8A967}" type="slidenum">
              <a:rPr kumimoji="1" lang="ja-JP" altLang="en-US" smtClean="0"/>
              <a:t>‹#›</a:t>
            </a:fld>
            <a:endParaRPr kumimoji="1" lang="ja-JP" altLang="en-US"/>
          </a:p>
        </p:txBody>
      </p:sp>
    </p:spTree>
    <p:extLst>
      <p:ext uri="{BB962C8B-B14F-4D97-AF65-F5344CB8AC3E}">
        <p14:creationId xmlns:p14="http://schemas.microsoft.com/office/powerpoint/2010/main" val="43258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261639B-B2B5-4FCD-8CD5-41AA2B61AA64}" type="datetimeFigureOut">
              <a:rPr kumimoji="1" lang="ja-JP" altLang="en-US" smtClean="0"/>
              <a:t>2023/10/16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4EC3E02-D422-4940-B3DE-06341FF8A967}" type="slidenum">
              <a:rPr kumimoji="1" lang="ja-JP" altLang="en-US" smtClean="0"/>
              <a:t>‹#›</a:t>
            </a:fld>
            <a:endParaRPr kumimoji="1" lang="ja-JP" altLang="en-US"/>
          </a:p>
        </p:txBody>
      </p:sp>
    </p:spTree>
    <p:extLst>
      <p:ext uri="{BB962C8B-B14F-4D97-AF65-F5344CB8AC3E}">
        <p14:creationId xmlns:p14="http://schemas.microsoft.com/office/powerpoint/2010/main" val="394834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1639B-B2B5-4FCD-8CD5-41AA2B61AA64}" type="datetimeFigureOut">
              <a:rPr kumimoji="1" lang="ja-JP" altLang="en-US" smtClean="0"/>
              <a:t>2023/10/16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4EC3E02-D422-4940-B3DE-06341FF8A967}" type="slidenum">
              <a:rPr kumimoji="1" lang="ja-JP" altLang="en-US" smtClean="0"/>
              <a:t>‹#›</a:t>
            </a:fld>
            <a:endParaRPr kumimoji="1" lang="ja-JP" altLang="en-US"/>
          </a:p>
        </p:txBody>
      </p:sp>
    </p:spTree>
    <p:extLst>
      <p:ext uri="{BB962C8B-B14F-4D97-AF65-F5344CB8AC3E}">
        <p14:creationId xmlns:p14="http://schemas.microsoft.com/office/powerpoint/2010/main" val="1369331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61639B-B2B5-4FCD-8CD5-41AA2B61AA64}" type="datetimeFigureOut">
              <a:rPr kumimoji="1" lang="ja-JP" altLang="en-US" smtClean="0"/>
              <a:t>2023/10/16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EC3E02-D422-4940-B3DE-06341FF8A967}" type="slidenum">
              <a:rPr kumimoji="1" lang="ja-JP" altLang="en-US" smtClean="0"/>
              <a:t>‹#›</a:t>
            </a:fld>
            <a:endParaRPr kumimoji="1" lang="ja-JP" altLang="en-US"/>
          </a:p>
        </p:txBody>
      </p:sp>
    </p:spTree>
    <p:extLst>
      <p:ext uri="{BB962C8B-B14F-4D97-AF65-F5344CB8AC3E}">
        <p14:creationId xmlns:p14="http://schemas.microsoft.com/office/powerpoint/2010/main" val="416130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61639B-B2B5-4FCD-8CD5-41AA2B61AA64}" type="datetimeFigureOut">
              <a:rPr kumimoji="1" lang="ja-JP" altLang="en-US" smtClean="0"/>
              <a:t>2023/10/16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EC3E02-D422-4940-B3DE-06341FF8A967}" type="slidenum">
              <a:rPr kumimoji="1" lang="ja-JP" altLang="en-US" smtClean="0"/>
              <a:t>‹#›</a:t>
            </a:fld>
            <a:endParaRPr kumimoji="1" lang="ja-JP" altLang="en-US"/>
          </a:p>
        </p:txBody>
      </p:sp>
    </p:spTree>
    <p:extLst>
      <p:ext uri="{BB962C8B-B14F-4D97-AF65-F5344CB8AC3E}">
        <p14:creationId xmlns:p14="http://schemas.microsoft.com/office/powerpoint/2010/main" val="3044237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A261639B-B2B5-4FCD-8CD5-41AA2B61AA64}" type="datetimeFigureOut">
              <a:rPr kumimoji="1" lang="ja-JP" altLang="en-US" smtClean="0"/>
              <a:t>2023/10/16</a:t>
            </a:fld>
            <a:endParaRPr kumimoji="1" lang="ja-JP" alt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34EC3E02-D422-4940-B3DE-06341FF8A967}" type="slidenum">
              <a:rPr kumimoji="1" lang="ja-JP" altLang="en-US" smtClean="0"/>
              <a:t>‹#›</a:t>
            </a:fld>
            <a:endParaRPr kumimoji="1" lang="ja-JP" altLang="en-US"/>
          </a:p>
        </p:txBody>
      </p:sp>
    </p:spTree>
    <p:extLst>
      <p:ext uri="{BB962C8B-B14F-4D97-AF65-F5344CB8AC3E}">
        <p14:creationId xmlns:p14="http://schemas.microsoft.com/office/powerpoint/2010/main" val="1284774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microsoft.com/office/2018/10/relationships/comments" Target="../comments/modernComment_101_82CD278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02_673CEDF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6400468-006D-3FE3-EECE-420C0B3EFB92}"/>
              </a:ext>
            </a:extLst>
          </p:cNvPr>
          <p:cNvSpPr/>
          <p:nvPr/>
        </p:nvSpPr>
        <p:spPr>
          <a:xfrm>
            <a:off x="263811" y="2059614"/>
            <a:ext cx="6365378" cy="2592976"/>
          </a:xfrm>
          <a:prstGeom prst="rect">
            <a:avLst/>
          </a:prstGeom>
          <a:solidFill>
            <a:srgbClr val="E0DAD3"/>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FA2568D-A1E7-0262-FE75-047AD94340E6}"/>
              </a:ext>
            </a:extLst>
          </p:cNvPr>
          <p:cNvSpPr txBox="1"/>
          <p:nvPr/>
        </p:nvSpPr>
        <p:spPr>
          <a:xfrm>
            <a:off x="350335" y="2136324"/>
            <a:ext cx="5947633" cy="276999"/>
          </a:xfrm>
          <a:prstGeom prst="rect">
            <a:avLst/>
          </a:prstGeom>
          <a:noFill/>
        </p:spPr>
        <p:txBody>
          <a:bodyPr wrap="square">
            <a:spAutoFit/>
          </a:bodyPr>
          <a:lstStyle/>
          <a:p>
            <a:r>
              <a:rPr lang="ja-JP" altLang="en-US" sz="1200" b="1" dirty="0">
                <a:solidFill>
                  <a:schemeClr val="accent5">
                    <a:lumMod val="75000"/>
                  </a:schemeClr>
                </a:solidFill>
                <a:latin typeface="Proxima Nova"/>
              </a:rPr>
              <a:t>●耳かけ型補聴器の種類</a:t>
            </a:r>
          </a:p>
        </p:txBody>
      </p:sp>
      <p:pic>
        <p:nvPicPr>
          <p:cNvPr id="7" name="図 6">
            <a:extLst>
              <a:ext uri="{FF2B5EF4-FFF2-40B4-BE49-F238E27FC236}">
                <a16:creationId xmlns:a16="http://schemas.microsoft.com/office/drawing/2014/main" id="{AE71033E-7969-64B4-D0D9-C2AE5A52D10C}"/>
              </a:ext>
            </a:extLst>
          </p:cNvPr>
          <p:cNvPicPr>
            <a:picLocks noChangeAspect="1"/>
          </p:cNvPicPr>
          <p:nvPr/>
        </p:nvPicPr>
        <p:blipFill>
          <a:blip r:embed="rId2"/>
          <a:stretch>
            <a:fillRect/>
          </a:stretch>
        </p:blipFill>
        <p:spPr>
          <a:xfrm>
            <a:off x="394945" y="2460862"/>
            <a:ext cx="5891228" cy="1858002"/>
          </a:xfrm>
          <a:prstGeom prst="rect">
            <a:avLst/>
          </a:prstGeom>
        </p:spPr>
      </p:pic>
      <p:sp>
        <p:nvSpPr>
          <p:cNvPr id="9" name="テキスト ボックス 8">
            <a:extLst>
              <a:ext uri="{FF2B5EF4-FFF2-40B4-BE49-F238E27FC236}">
                <a16:creationId xmlns:a16="http://schemas.microsoft.com/office/drawing/2014/main" id="{B01E7794-A9E2-E01B-44BB-63048473FA15}"/>
              </a:ext>
            </a:extLst>
          </p:cNvPr>
          <p:cNvSpPr txBox="1"/>
          <p:nvPr/>
        </p:nvSpPr>
        <p:spPr>
          <a:xfrm>
            <a:off x="3493994" y="2546541"/>
            <a:ext cx="1829347" cy="307777"/>
          </a:xfrm>
          <a:prstGeom prst="rect">
            <a:avLst/>
          </a:prstGeom>
          <a:solidFill>
            <a:schemeClr val="bg1"/>
          </a:solidFill>
        </p:spPr>
        <p:txBody>
          <a:bodyPr wrap="none" rtlCol="0">
            <a:spAutoFit/>
          </a:bodyPr>
          <a:lstStyle/>
          <a:p>
            <a:r>
              <a:rPr kumimoji="1" lang="en-US" altLang="ja-JP" sz="1400" b="1" dirty="0" err="1"/>
              <a:t>miniRITE</a:t>
            </a:r>
            <a:r>
              <a:rPr kumimoji="1" lang="ja-JP" altLang="en-US" sz="1050" b="1" dirty="0"/>
              <a:t>（ミニライト）</a:t>
            </a:r>
            <a:endParaRPr kumimoji="1" lang="ja-JP" altLang="en-US" sz="1400" b="1" dirty="0"/>
          </a:p>
        </p:txBody>
      </p:sp>
      <p:sp>
        <p:nvSpPr>
          <p:cNvPr id="10" name="テキスト ボックス 9">
            <a:extLst>
              <a:ext uri="{FF2B5EF4-FFF2-40B4-BE49-F238E27FC236}">
                <a16:creationId xmlns:a16="http://schemas.microsoft.com/office/drawing/2014/main" id="{C3575B10-A17B-C664-8812-FD7997A65647}"/>
              </a:ext>
            </a:extLst>
          </p:cNvPr>
          <p:cNvSpPr txBox="1"/>
          <p:nvPr/>
        </p:nvSpPr>
        <p:spPr>
          <a:xfrm>
            <a:off x="3402020" y="2886241"/>
            <a:ext cx="2248153" cy="1061829"/>
          </a:xfrm>
          <a:prstGeom prst="rect">
            <a:avLst/>
          </a:prstGeom>
          <a:solidFill>
            <a:schemeClr val="bg1"/>
          </a:solidFill>
        </p:spPr>
        <p:txBody>
          <a:bodyPr wrap="square" rtlCol="0">
            <a:spAutoFit/>
          </a:bodyPr>
          <a:lstStyle/>
          <a:p>
            <a:r>
              <a:rPr kumimoji="1" lang="ja-JP" altLang="en-US" sz="700" dirty="0"/>
              <a:t>・あらゆる聴力レベルにきめ細かく対応</a:t>
            </a:r>
            <a:endParaRPr kumimoji="1" lang="en-US" altLang="ja-JP" sz="700" dirty="0"/>
          </a:p>
          <a:p>
            <a:pPr marL="88900" indent="-88900"/>
            <a:r>
              <a:rPr kumimoji="1" lang="ja-JP" altLang="en-US" sz="700" dirty="0">
                <a:solidFill>
                  <a:srgbClr val="FF0000"/>
                </a:solidFill>
              </a:rPr>
              <a:t>・先端にスピーカーがついた細いワイヤ（スピーカーユニット）を通して音が聴こえるタイプです。</a:t>
            </a:r>
            <a:endParaRPr kumimoji="1" lang="en-US" altLang="ja-JP" sz="700" dirty="0">
              <a:solidFill>
                <a:srgbClr val="FF0000"/>
              </a:solidFill>
            </a:endParaRPr>
          </a:p>
          <a:p>
            <a:r>
              <a:rPr kumimoji="1" lang="ja-JP" altLang="en-US" sz="700" dirty="0"/>
              <a:t>・従来の</a:t>
            </a:r>
            <a:r>
              <a:rPr kumimoji="1" lang="en-US" altLang="ja-JP" sz="700" dirty="0"/>
              <a:t>BTE</a:t>
            </a:r>
            <a:r>
              <a:rPr kumimoji="1" lang="ja-JP" altLang="en-US" sz="700" dirty="0"/>
              <a:t>タイプよりさらに小型で目立たない</a:t>
            </a:r>
            <a:endParaRPr kumimoji="1" lang="en-US" altLang="ja-JP" sz="700" dirty="0"/>
          </a:p>
          <a:p>
            <a:r>
              <a:rPr kumimoji="1" lang="ja-JP" altLang="en-US" sz="700" dirty="0"/>
              <a:t>・電池を買い替える必要がない充電式</a:t>
            </a:r>
            <a:endParaRPr kumimoji="1" lang="en-US" altLang="ja-JP" sz="700" dirty="0"/>
          </a:p>
          <a:p>
            <a:r>
              <a:rPr kumimoji="1" lang="ja-JP" altLang="en-US" sz="700" dirty="0"/>
              <a:t>・スマートフォンなどのデジタル機器と接続可能</a:t>
            </a:r>
            <a:endParaRPr kumimoji="1" lang="en-US" altLang="ja-JP" sz="700" dirty="0"/>
          </a:p>
          <a:p>
            <a:r>
              <a:rPr kumimoji="1" lang="ja-JP" altLang="en-US" sz="700" dirty="0"/>
              <a:t>・自然な音質と快適な装着感で日常生活をサポート</a:t>
            </a:r>
            <a:endParaRPr kumimoji="1" lang="en-US" altLang="ja-JP" sz="700" dirty="0"/>
          </a:p>
          <a:p>
            <a:endParaRPr kumimoji="1" lang="en-US" altLang="ja-JP" sz="700" dirty="0"/>
          </a:p>
          <a:p>
            <a:endParaRPr kumimoji="1" lang="en-US" altLang="ja-JP" sz="700" dirty="0"/>
          </a:p>
        </p:txBody>
      </p:sp>
      <p:sp>
        <p:nvSpPr>
          <p:cNvPr id="11" name="正方形/長方形 10">
            <a:extLst>
              <a:ext uri="{FF2B5EF4-FFF2-40B4-BE49-F238E27FC236}">
                <a16:creationId xmlns:a16="http://schemas.microsoft.com/office/drawing/2014/main" id="{1E1B68A6-D44B-E120-E387-5F306D1CE254}"/>
              </a:ext>
            </a:extLst>
          </p:cNvPr>
          <p:cNvSpPr/>
          <p:nvPr/>
        </p:nvSpPr>
        <p:spPr>
          <a:xfrm>
            <a:off x="4387131" y="3775264"/>
            <a:ext cx="1132552" cy="18833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latin typeface="A-OTF UD新ゴ Pro B" panose="020B0700000000000000" pitchFamily="34" charset="-128"/>
                <a:ea typeface="A-OTF UD新ゴ Pro B" panose="020B0700000000000000" pitchFamily="34" charset="-128"/>
              </a:rPr>
              <a:t>→ご来店予約</a:t>
            </a:r>
          </a:p>
        </p:txBody>
      </p:sp>
      <p:sp>
        <p:nvSpPr>
          <p:cNvPr id="12" name="テキスト ボックス 11">
            <a:extLst>
              <a:ext uri="{FF2B5EF4-FFF2-40B4-BE49-F238E27FC236}">
                <a16:creationId xmlns:a16="http://schemas.microsoft.com/office/drawing/2014/main" id="{43730B9C-73BD-C311-7EEF-957A68FE5879}"/>
              </a:ext>
            </a:extLst>
          </p:cNvPr>
          <p:cNvSpPr txBox="1"/>
          <p:nvPr/>
        </p:nvSpPr>
        <p:spPr>
          <a:xfrm>
            <a:off x="246310" y="435213"/>
            <a:ext cx="6365379" cy="338554"/>
          </a:xfrm>
          <a:prstGeom prst="rect">
            <a:avLst/>
          </a:prstGeom>
          <a:noFill/>
          <a:ln>
            <a:solidFill>
              <a:schemeClr val="tx1"/>
            </a:solidFill>
          </a:ln>
        </p:spPr>
        <p:txBody>
          <a:bodyPr wrap="square" rtlCol="0">
            <a:spAutoFit/>
          </a:bodyPr>
          <a:lstStyle/>
          <a:p>
            <a:r>
              <a:rPr lang="ja-JP" altLang="en-US" sz="1600" dirty="0"/>
              <a:t>２－０　</a:t>
            </a:r>
            <a:r>
              <a:rPr lang="ja-JP" altLang="en-US" sz="1600" b="1" i="0" dirty="0">
                <a:solidFill>
                  <a:schemeClr val="accent1"/>
                </a:solidFill>
                <a:effectLst/>
                <a:latin typeface="+mn-ea"/>
                <a:ea typeface="+mn-ea"/>
              </a:rPr>
              <a:t>●耳かけ型補聴器の種類（</a:t>
            </a:r>
            <a:r>
              <a:rPr lang="en-US" altLang="ja-JP" sz="1600" b="1" i="0" dirty="0">
                <a:solidFill>
                  <a:schemeClr val="accent1"/>
                </a:solidFill>
                <a:effectLst/>
                <a:latin typeface="+mn-ea"/>
                <a:ea typeface="+mn-ea"/>
              </a:rPr>
              <a:t>call to action</a:t>
            </a:r>
            <a:r>
              <a:rPr lang="ja-JP" altLang="en-US" sz="1600" b="1" i="0" dirty="0">
                <a:solidFill>
                  <a:schemeClr val="accent1"/>
                </a:solidFill>
                <a:effectLst/>
                <a:latin typeface="+mn-ea"/>
                <a:ea typeface="+mn-ea"/>
              </a:rPr>
              <a:t>）</a:t>
            </a:r>
          </a:p>
        </p:txBody>
      </p:sp>
      <p:pic>
        <p:nvPicPr>
          <p:cNvPr id="15" name="図 14">
            <a:extLst>
              <a:ext uri="{FF2B5EF4-FFF2-40B4-BE49-F238E27FC236}">
                <a16:creationId xmlns:a16="http://schemas.microsoft.com/office/drawing/2014/main" id="{6F43D6D1-52ED-ECA8-FFAE-5DBA442401CB}"/>
              </a:ext>
            </a:extLst>
          </p:cNvPr>
          <p:cNvPicPr>
            <a:picLocks noChangeAspect="1"/>
          </p:cNvPicPr>
          <p:nvPr/>
        </p:nvPicPr>
        <p:blipFill>
          <a:blip r:embed="rId3"/>
          <a:stretch>
            <a:fillRect/>
          </a:stretch>
        </p:blipFill>
        <p:spPr>
          <a:xfrm>
            <a:off x="571827" y="4851912"/>
            <a:ext cx="5624692" cy="1840622"/>
          </a:xfrm>
          <a:prstGeom prst="rect">
            <a:avLst/>
          </a:prstGeom>
        </p:spPr>
      </p:pic>
      <p:sp>
        <p:nvSpPr>
          <p:cNvPr id="3" name="テキスト ボックス 2">
            <a:extLst>
              <a:ext uri="{FF2B5EF4-FFF2-40B4-BE49-F238E27FC236}">
                <a16:creationId xmlns:a16="http://schemas.microsoft.com/office/drawing/2014/main" id="{7C8B6A9E-AC4E-6015-5565-82705F05E1C4}"/>
              </a:ext>
            </a:extLst>
          </p:cNvPr>
          <p:cNvSpPr txBox="1"/>
          <p:nvPr/>
        </p:nvSpPr>
        <p:spPr>
          <a:xfrm>
            <a:off x="3493994" y="4917479"/>
            <a:ext cx="1642210" cy="307777"/>
          </a:xfrm>
          <a:prstGeom prst="rect">
            <a:avLst/>
          </a:prstGeom>
          <a:solidFill>
            <a:schemeClr val="bg1"/>
          </a:solidFill>
        </p:spPr>
        <p:txBody>
          <a:bodyPr wrap="square" rtlCol="0">
            <a:spAutoFit/>
          </a:bodyPr>
          <a:lstStyle/>
          <a:p>
            <a:r>
              <a:rPr kumimoji="1" lang="en-US" altLang="ja-JP" sz="1400" b="1" dirty="0"/>
              <a:t>BTE</a:t>
            </a:r>
            <a:r>
              <a:rPr kumimoji="1" lang="ja-JP" altLang="en-US" sz="1400" b="1" dirty="0">
                <a:solidFill>
                  <a:srgbClr val="FF0000"/>
                </a:solidFill>
              </a:rPr>
              <a:t>、ミニ</a:t>
            </a:r>
            <a:r>
              <a:rPr kumimoji="1" lang="en-US" altLang="ja-JP" sz="1400" b="1" dirty="0">
                <a:solidFill>
                  <a:srgbClr val="FF0000"/>
                </a:solidFill>
              </a:rPr>
              <a:t>BTE</a:t>
            </a:r>
            <a:endParaRPr kumimoji="1" lang="ja-JP" altLang="en-US" sz="1400" b="1" dirty="0">
              <a:solidFill>
                <a:srgbClr val="FF0000"/>
              </a:solidFill>
            </a:endParaRPr>
          </a:p>
        </p:txBody>
      </p:sp>
      <p:sp>
        <p:nvSpPr>
          <p:cNvPr id="4" name="テキスト ボックス 3">
            <a:extLst>
              <a:ext uri="{FF2B5EF4-FFF2-40B4-BE49-F238E27FC236}">
                <a16:creationId xmlns:a16="http://schemas.microsoft.com/office/drawing/2014/main" id="{F58D9F43-A52D-1F54-906E-18C015810CEA}"/>
              </a:ext>
            </a:extLst>
          </p:cNvPr>
          <p:cNvSpPr txBox="1"/>
          <p:nvPr/>
        </p:nvSpPr>
        <p:spPr>
          <a:xfrm>
            <a:off x="3402020" y="5257179"/>
            <a:ext cx="2300280" cy="1277273"/>
          </a:xfrm>
          <a:prstGeom prst="rect">
            <a:avLst/>
          </a:prstGeom>
          <a:solidFill>
            <a:schemeClr val="bg1"/>
          </a:solidFill>
        </p:spPr>
        <p:txBody>
          <a:bodyPr wrap="square" rtlCol="0">
            <a:spAutoFit/>
          </a:bodyPr>
          <a:lstStyle/>
          <a:p>
            <a:pPr marL="88900" indent="-88900"/>
            <a:r>
              <a:rPr kumimoji="1" lang="ja-JP" altLang="en-US" sz="700" dirty="0"/>
              <a:t>・耳かけ型補聴器は耳の後ろに本体を装着。イヤピースがついた透明なチューブを通して音が聴こえるタイプです。 </a:t>
            </a:r>
            <a:endParaRPr kumimoji="1" lang="en-US" altLang="ja-JP" sz="700" dirty="0"/>
          </a:p>
          <a:p>
            <a:pPr marL="88900" indent="-88900"/>
            <a:r>
              <a:rPr kumimoji="1" lang="ja-JP" altLang="en-US" sz="700" dirty="0"/>
              <a:t>・あらゆる聴力レベルにきめ細かく対応</a:t>
            </a:r>
            <a:endParaRPr kumimoji="1" lang="en-US" altLang="ja-JP" sz="700" dirty="0"/>
          </a:p>
          <a:p>
            <a:pPr marL="88900" indent="-88900"/>
            <a:r>
              <a:rPr kumimoji="1" lang="ja-JP" altLang="en-US" sz="700" dirty="0"/>
              <a:t>・サイズはやや大きめで、さまざまな機能を搭載</a:t>
            </a:r>
            <a:endParaRPr kumimoji="1" lang="en-US" altLang="ja-JP" sz="700" dirty="0"/>
          </a:p>
          <a:p>
            <a:pPr marL="88900" indent="-88900"/>
            <a:r>
              <a:rPr kumimoji="1" lang="ja-JP" altLang="en-US" sz="700" dirty="0"/>
              <a:t>・ </a:t>
            </a:r>
            <a:r>
              <a:rPr kumimoji="1" lang="en-US" altLang="ja-JP" sz="700" dirty="0"/>
              <a:t>Bluetooth</a:t>
            </a:r>
            <a:r>
              <a:rPr kumimoji="1" lang="ja-JP" altLang="en-US" sz="700" dirty="0"/>
              <a:t>で、スマートフォンなどのデジタル機器と接続可能</a:t>
            </a:r>
            <a:endParaRPr kumimoji="1" lang="en-US" altLang="ja-JP" sz="700" dirty="0"/>
          </a:p>
          <a:p>
            <a:pPr marL="88900" indent="-88900"/>
            <a:r>
              <a:rPr kumimoji="1" lang="ja-JP" altLang="en-US" sz="700" dirty="0"/>
              <a:t>・充電式電池にも対応</a:t>
            </a:r>
            <a:endParaRPr kumimoji="1" lang="en-US" altLang="ja-JP" sz="700" dirty="0"/>
          </a:p>
          <a:p>
            <a:endParaRPr kumimoji="1" lang="en-US" altLang="ja-JP" sz="700" dirty="0"/>
          </a:p>
          <a:p>
            <a:endParaRPr kumimoji="1" lang="en-US" altLang="ja-JP" sz="700" dirty="0"/>
          </a:p>
          <a:p>
            <a:endParaRPr kumimoji="1" lang="ja-JP" altLang="en-US" sz="700" dirty="0"/>
          </a:p>
        </p:txBody>
      </p:sp>
      <p:sp>
        <p:nvSpPr>
          <p:cNvPr id="8" name="正方形/長方形 7">
            <a:extLst>
              <a:ext uri="{FF2B5EF4-FFF2-40B4-BE49-F238E27FC236}">
                <a16:creationId xmlns:a16="http://schemas.microsoft.com/office/drawing/2014/main" id="{9AEB35F5-D229-6AAB-9F48-42BC1C63D9A4}"/>
              </a:ext>
            </a:extLst>
          </p:cNvPr>
          <p:cNvSpPr/>
          <p:nvPr/>
        </p:nvSpPr>
        <p:spPr>
          <a:xfrm>
            <a:off x="4387131" y="6315047"/>
            <a:ext cx="1132552" cy="18833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latin typeface="A-OTF UD新ゴ Pro B" panose="020B0700000000000000" pitchFamily="34" charset="-128"/>
                <a:ea typeface="A-OTF UD新ゴ Pro B" panose="020B0700000000000000" pitchFamily="34" charset="-128"/>
              </a:rPr>
              <a:t>→ご来店予約</a:t>
            </a:r>
          </a:p>
        </p:txBody>
      </p:sp>
    </p:spTree>
    <p:extLst>
      <p:ext uri="{BB962C8B-B14F-4D97-AF65-F5344CB8AC3E}">
        <p14:creationId xmlns:p14="http://schemas.microsoft.com/office/powerpoint/2010/main" val="3502048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1AD4CBD-5246-C253-1987-E41F7AB69ADC}"/>
              </a:ext>
            </a:extLst>
          </p:cNvPr>
          <p:cNvSpPr txBox="1"/>
          <p:nvPr/>
        </p:nvSpPr>
        <p:spPr>
          <a:xfrm>
            <a:off x="246310" y="435213"/>
            <a:ext cx="6365379" cy="338554"/>
          </a:xfrm>
          <a:prstGeom prst="rect">
            <a:avLst/>
          </a:prstGeom>
          <a:noFill/>
          <a:ln>
            <a:solidFill>
              <a:schemeClr val="tx1"/>
            </a:solidFill>
          </a:ln>
        </p:spPr>
        <p:txBody>
          <a:bodyPr wrap="square" rtlCol="0">
            <a:spAutoFit/>
          </a:bodyPr>
          <a:lstStyle/>
          <a:p>
            <a:r>
              <a:rPr lang="ja-JP" altLang="en-US" sz="1600" dirty="0"/>
              <a:t>２－０　</a:t>
            </a:r>
            <a:r>
              <a:rPr lang="ja-JP" altLang="en-US" sz="1600" b="1" i="0" dirty="0">
                <a:solidFill>
                  <a:schemeClr val="accent1"/>
                </a:solidFill>
                <a:effectLst/>
                <a:latin typeface="+mn-ea"/>
                <a:ea typeface="+mn-ea"/>
              </a:rPr>
              <a:t>●耳あな型補聴器の種類（</a:t>
            </a:r>
            <a:r>
              <a:rPr lang="en-US" altLang="ja-JP" sz="1600" b="1" i="0" dirty="0">
                <a:solidFill>
                  <a:schemeClr val="accent1"/>
                </a:solidFill>
                <a:effectLst/>
                <a:latin typeface="+mn-ea"/>
                <a:ea typeface="+mn-ea"/>
              </a:rPr>
              <a:t>call to action</a:t>
            </a:r>
            <a:r>
              <a:rPr lang="ja-JP" altLang="en-US" sz="1600" b="1" i="0" dirty="0">
                <a:solidFill>
                  <a:schemeClr val="accent1"/>
                </a:solidFill>
                <a:effectLst/>
                <a:latin typeface="+mn-ea"/>
                <a:ea typeface="+mn-ea"/>
              </a:rPr>
              <a:t>）</a:t>
            </a:r>
          </a:p>
        </p:txBody>
      </p:sp>
      <p:sp>
        <p:nvSpPr>
          <p:cNvPr id="3" name="正方形/長方形 2">
            <a:extLst>
              <a:ext uri="{FF2B5EF4-FFF2-40B4-BE49-F238E27FC236}">
                <a16:creationId xmlns:a16="http://schemas.microsoft.com/office/drawing/2014/main" id="{C9B8E764-A4E6-0E31-D98E-D9C10C1FDE6B}"/>
              </a:ext>
            </a:extLst>
          </p:cNvPr>
          <p:cNvSpPr/>
          <p:nvPr/>
        </p:nvSpPr>
        <p:spPr>
          <a:xfrm>
            <a:off x="249736" y="1060479"/>
            <a:ext cx="6365378" cy="2285607"/>
          </a:xfrm>
          <a:prstGeom prst="rect">
            <a:avLst/>
          </a:prstGeom>
          <a:solidFill>
            <a:srgbClr val="E0DAD3"/>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C451F9E7-FA20-F245-8EFC-D34853D79B26}"/>
              </a:ext>
            </a:extLst>
          </p:cNvPr>
          <p:cNvSpPr txBox="1"/>
          <p:nvPr/>
        </p:nvSpPr>
        <p:spPr>
          <a:xfrm>
            <a:off x="418290" y="1217649"/>
            <a:ext cx="5947633" cy="276999"/>
          </a:xfrm>
          <a:prstGeom prst="rect">
            <a:avLst/>
          </a:prstGeom>
          <a:noFill/>
        </p:spPr>
        <p:txBody>
          <a:bodyPr wrap="square">
            <a:spAutoFit/>
          </a:bodyPr>
          <a:lstStyle/>
          <a:p>
            <a:r>
              <a:rPr lang="ja-JP" altLang="en-US" sz="1200" b="1" dirty="0">
                <a:solidFill>
                  <a:schemeClr val="accent5">
                    <a:lumMod val="75000"/>
                  </a:schemeClr>
                </a:solidFill>
                <a:latin typeface="Proxima Nova"/>
              </a:rPr>
              <a:t>●耳あな型補聴器の種類</a:t>
            </a:r>
          </a:p>
        </p:txBody>
      </p:sp>
      <p:sp>
        <p:nvSpPr>
          <p:cNvPr id="5" name="正方形/長方形 4">
            <a:extLst>
              <a:ext uri="{FF2B5EF4-FFF2-40B4-BE49-F238E27FC236}">
                <a16:creationId xmlns:a16="http://schemas.microsoft.com/office/drawing/2014/main" id="{B75DAA96-78E0-23F0-8F6D-514160B256A3}"/>
              </a:ext>
            </a:extLst>
          </p:cNvPr>
          <p:cNvSpPr/>
          <p:nvPr/>
        </p:nvSpPr>
        <p:spPr>
          <a:xfrm>
            <a:off x="4850737" y="3055935"/>
            <a:ext cx="1132552" cy="18833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latin typeface="A-OTF UD新ゴ Pro B" panose="020B0700000000000000" pitchFamily="34" charset="-128"/>
                <a:ea typeface="A-OTF UD新ゴ Pro B" panose="020B0700000000000000" pitchFamily="34" charset="-128"/>
              </a:rPr>
              <a:t>→ご来店予約</a:t>
            </a:r>
          </a:p>
        </p:txBody>
      </p:sp>
      <p:pic>
        <p:nvPicPr>
          <p:cNvPr id="6" name="図 5">
            <a:extLst>
              <a:ext uri="{FF2B5EF4-FFF2-40B4-BE49-F238E27FC236}">
                <a16:creationId xmlns:a16="http://schemas.microsoft.com/office/drawing/2014/main" id="{44A00884-9A9F-EE5C-90E9-CBD56C76D8DC}"/>
              </a:ext>
            </a:extLst>
          </p:cNvPr>
          <p:cNvPicPr>
            <a:picLocks noChangeAspect="1"/>
          </p:cNvPicPr>
          <p:nvPr/>
        </p:nvPicPr>
        <p:blipFill>
          <a:blip r:embed="rId3"/>
          <a:stretch>
            <a:fillRect/>
          </a:stretch>
        </p:blipFill>
        <p:spPr>
          <a:xfrm>
            <a:off x="561023" y="1491894"/>
            <a:ext cx="5735954" cy="1483616"/>
          </a:xfrm>
          <a:prstGeom prst="rect">
            <a:avLst/>
          </a:prstGeom>
        </p:spPr>
      </p:pic>
      <p:sp>
        <p:nvSpPr>
          <p:cNvPr id="8" name="テキスト ボックス 7">
            <a:extLst>
              <a:ext uri="{FF2B5EF4-FFF2-40B4-BE49-F238E27FC236}">
                <a16:creationId xmlns:a16="http://schemas.microsoft.com/office/drawing/2014/main" id="{2CC68D4C-4C8C-12F5-B540-A28C31E8E642}"/>
              </a:ext>
            </a:extLst>
          </p:cNvPr>
          <p:cNvSpPr txBox="1"/>
          <p:nvPr/>
        </p:nvSpPr>
        <p:spPr>
          <a:xfrm>
            <a:off x="3588849" y="1578548"/>
            <a:ext cx="1707709" cy="307777"/>
          </a:xfrm>
          <a:prstGeom prst="rect">
            <a:avLst/>
          </a:prstGeom>
          <a:solidFill>
            <a:schemeClr val="bg1"/>
          </a:solidFill>
        </p:spPr>
        <p:txBody>
          <a:bodyPr wrap="square" rtlCol="0">
            <a:spAutoFit/>
          </a:bodyPr>
          <a:lstStyle/>
          <a:p>
            <a:r>
              <a:rPr kumimoji="1" lang="en-US" altLang="ja-JP" sz="1400" b="1" dirty="0"/>
              <a:t>CIC</a:t>
            </a:r>
            <a:r>
              <a:rPr kumimoji="1" lang="ja-JP" altLang="en-US" sz="1400" b="1" dirty="0"/>
              <a:t>タイプ</a:t>
            </a:r>
          </a:p>
        </p:txBody>
      </p:sp>
      <p:sp>
        <p:nvSpPr>
          <p:cNvPr id="9" name="テキスト ボックス 8">
            <a:extLst>
              <a:ext uri="{FF2B5EF4-FFF2-40B4-BE49-F238E27FC236}">
                <a16:creationId xmlns:a16="http://schemas.microsoft.com/office/drawing/2014/main" id="{E543A7FB-17AA-B2D3-3167-2E85B99EFC02}"/>
              </a:ext>
            </a:extLst>
          </p:cNvPr>
          <p:cNvSpPr txBox="1"/>
          <p:nvPr/>
        </p:nvSpPr>
        <p:spPr>
          <a:xfrm>
            <a:off x="3644211" y="1815688"/>
            <a:ext cx="2075272" cy="738664"/>
          </a:xfrm>
          <a:prstGeom prst="rect">
            <a:avLst/>
          </a:prstGeom>
          <a:solidFill>
            <a:schemeClr val="bg1"/>
          </a:solidFill>
        </p:spPr>
        <p:txBody>
          <a:bodyPr wrap="square" rtlCol="0">
            <a:spAutoFit/>
          </a:bodyPr>
          <a:lstStyle/>
          <a:p>
            <a:pPr marL="88900" indent="-88900"/>
            <a:r>
              <a:rPr kumimoji="1" lang="ja-JP" altLang="en-US" sz="700" dirty="0"/>
              <a:t>・耳の中にぴったり納まる目立たない補聴器</a:t>
            </a:r>
            <a:endParaRPr kumimoji="1" lang="en-US" altLang="ja-JP" sz="700" dirty="0"/>
          </a:p>
          <a:p>
            <a:pPr marL="88900" indent="-88900"/>
            <a:r>
              <a:rPr kumimoji="1" lang="ja-JP" altLang="en-US" sz="700" dirty="0"/>
              <a:t>・周囲の人にはほとんど見えず、</a:t>
            </a:r>
            <a:r>
              <a:rPr kumimoji="1" lang="ja-JP" altLang="en-US" sz="700" dirty="0">
                <a:solidFill>
                  <a:srgbClr val="FF0000"/>
                </a:solidFill>
              </a:rPr>
              <a:t>補聴器をつけていることを気づかれたくない人におすすめ</a:t>
            </a:r>
            <a:endParaRPr kumimoji="1" lang="en-US" altLang="ja-JP" sz="700" dirty="0">
              <a:solidFill>
                <a:srgbClr val="FF0000"/>
              </a:solidFill>
            </a:endParaRPr>
          </a:p>
          <a:p>
            <a:pPr marL="88900" indent="-88900"/>
            <a:r>
              <a:rPr kumimoji="1" lang="ja-JP" altLang="en-US" sz="700" dirty="0"/>
              <a:t>・耳あなに合わせて作るオーダーメイド補聴器</a:t>
            </a:r>
            <a:endParaRPr kumimoji="1" lang="en-US" altLang="ja-JP" sz="700" dirty="0"/>
          </a:p>
          <a:p>
            <a:pPr marL="88900" indent="-88900"/>
            <a:r>
              <a:rPr kumimoji="1" lang="ja-JP" altLang="en-US" sz="700" dirty="0"/>
              <a:t>・</a:t>
            </a:r>
            <a:r>
              <a:rPr kumimoji="1" lang="ja-JP" altLang="en-US" sz="700" dirty="0">
                <a:solidFill>
                  <a:srgbClr val="FF0000"/>
                </a:solidFill>
              </a:rPr>
              <a:t>オプションで音量調整を手動で行う操作ボタンも取り付け可</a:t>
            </a:r>
            <a:endParaRPr kumimoji="1" lang="en-US" altLang="ja-JP" sz="700" dirty="0">
              <a:solidFill>
                <a:srgbClr val="FF0000"/>
              </a:solidFill>
            </a:endParaRPr>
          </a:p>
        </p:txBody>
      </p:sp>
      <p:pic>
        <p:nvPicPr>
          <p:cNvPr id="11" name="図 10">
            <a:extLst>
              <a:ext uri="{FF2B5EF4-FFF2-40B4-BE49-F238E27FC236}">
                <a16:creationId xmlns:a16="http://schemas.microsoft.com/office/drawing/2014/main" id="{B687B5AD-C881-B9FF-99A8-9D1E0F85C555}"/>
              </a:ext>
            </a:extLst>
          </p:cNvPr>
          <p:cNvPicPr>
            <a:picLocks noChangeAspect="1"/>
          </p:cNvPicPr>
          <p:nvPr/>
        </p:nvPicPr>
        <p:blipFill>
          <a:blip r:embed="rId4"/>
          <a:stretch>
            <a:fillRect/>
          </a:stretch>
        </p:blipFill>
        <p:spPr>
          <a:xfrm>
            <a:off x="516524" y="3620332"/>
            <a:ext cx="5873303" cy="1891494"/>
          </a:xfrm>
          <a:prstGeom prst="rect">
            <a:avLst/>
          </a:prstGeom>
        </p:spPr>
      </p:pic>
      <p:pic>
        <p:nvPicPr>
          <p:cNvPr id="13" name="図 12">
            <a:extLst>
              <a:ext uri="{FF2B5EF4-FFF2-40B4-BE49-F238E27FC236}">
                <a16:creationId xmlns:a16="http://schemas.microsoft.com/office/drawing/2014/main" id="{79241AA5-8DCD-6282-9C9E-CC776738962C}"/>
              </a:ext>
            </a:extLst>
          </p:cNvPr>
          <p:cNvPicPr>
            <a:picLocks noChangeAspect="1"/>
          </p:cNvPicPr>
          <p:nvPr/>
        </p:nvPicPr>
        <p:blipFill>
          <a:blip r:embed="rId5"/>
          <a:stretch>
            <a:fillRect/>
          </a:stretch>
        </p:blipFill>
        <p:spPr>
          <a:xfrm>
            <a:off x="561023" y="5693697"/>
            <a:ext cx="5804900" cy="1877581"/>
          </a:xfrm>
          <a:prstGeom prst="rect">
            <a:avLst/>
          </a:prstGeom>
        </p:spPr>
      </p:pic>
      <p:pic>
        <p:nvPicPr>
          <p:cNvPr id="15" name="図 14">
            <a:extLst>
              <a:ext uri="{FF2B5EF4-FFF2-40B4-BE49-F238E27FC236}">
                <a16:creationId xmlns:a16="http://schemas.microsoft.com/office/drawing/2014/main" id="{156EBC7E-352C-89C0-336C-B5900764456F}"/>
              </a:ext>
            </a:extLst>
          </p:cNvPr>
          <p:cNvPicPr>
            <a:picLocks noChangeAspect="1"/>
          </p:cNvPicPr>
          <p:nvPr/>
        </p:nvPicPr>
        <p:blipFill>
          <a:blip r:embed="rId6"/>
          <a:stretch>
            <a:fillRect/>
          </a:stretch>
        </p:blipFill>
        <p:spPr>
          <a:xfrm>
            <a:off x="530788" y="7753150"/>
            <a:ext cx="5835135" cy="1964782"/>
          </a:xfrm>
          <a:prstGeom prst="rect">
            <a:avLst/>
          </a:prstGeom>
        </p:spPr>
      </p:pic>
      <p:pic>
        <p:nvPicPr>
          <p:cNvPr id="17" name="図 16">
            <a:extLst>
              <a:ext uri="{FF2B5EF4-FFF2-40B4-BE49-F238E27FC236}">
                <a16:creationId xmlns:a16="http://schemas.microsoft.com/office/drawing/2014/main" id="{52947258-4B3D-AE24-F341-1B7B2C55B153}"/>
              </a:ext>
            </a:extLst>
          </p:cNvPr>
          <p:cNvPicPr>
            <a:picLocks noChangeAspect="1"/>
          </p:cNvPicPr>
          <p:nvPr/>
        </p:nvPicPr>
        <p:blipFill>
          <a:blip r:embed="rId7"/>
          <a:stretch>
            <a:fillRect/>
          </a:stretch>
        </p:blipFill>
        <p:spPr>
          <a:xfrm>
            <a:off x="561023" y="9899804"/>
            <a:ext cx="5804900" cy="2013727"/>
          </a:xfrm>
          <a:prstGeom prst="rect">
            <a:avLst/>
          </a:prstGeom>
        </p:spPr>
      </p:pic>
      <p:sp>
        <p:nvSpPr>
          <p:cNvPr id="10" name="テキスト ボックス 9">
            <a:extLst>
              <a:ext uri="{FF2B5EF4-FFF2-40B4-BE49-F238E27FC236}">
                <a16:creationId xmlns:a16="http://schemas.microsoft.com/office/drawing/2014/main" id="{7C336715-74C1-92C7-890D-9E1E5469FFC7}"/>
              </a:ext>
            </a:extLst>
          </p:cNvPr>
          <p:cNvSpPr txBox="1"/>
          <p:nvPr/>
        </p:nvSpPr>
        <p:spPr>
          <a:xfrm>
            <a:off x="3644211" y="3733064"/>
            <a:ext cx="2075272" cy="307777"/>
          </a:xfrm>
          <a:prstGeom prst="rect">
            <a:avLst/>
          </a:prstGeom>
          <a:solidFill>
            <a:schemeClr val="bg1"/>
          </a:solidFill>
        </p:spPr>
        <p:txBody>
          <a:bodyPr wrap="square" rtlCol="0">
            <a:spAutoFit/>
          </a:bodyPr>
          <a:lstStyle/>
          <a:p>
            <a:r>
              <a:rPr kumimoji="1" lang="en-US" altLang="ja-JP" sz="1400" b="1" dirty="0"/>
              <a:t>ITC</a:t>
            </a:r>
            <a:r>
              <a:rPr kumimoji="1" lang="ja-JP" altLang="en-US" sz="1400" b="1" dirty="0"/>
              <a:t>（カナル）タイプ</a:t>
            </a:r>
          </a:p>
        </p:txBody>
      </p:sp>
      <p:sp>
        <p:nvSpPr>
          <p:cNvPr id="12" name="テキスト ボックス 11">
            <a:extLst>
              <a:ext uri="{FF2B5EF4-FFF2-40B4-BE49-F238E27FC236}">
                <a16:creationId xmlns:a16="http://schemas.microsoft.com/office/drawing/2014/main" id="{E952750D-BEAC-F025-EFC5-110DE44E3387}"/>
              </a:ext>
            </a:extLst>
          </p:cNvPr>
          <p:cNvSpPr txBox="1"/>
          <p:nvPr/>
        </p:nvSpPr>
        <p:spPr>
          <a:xfrm>
            <a:off x="3573879" y="6153886"/>
            <a:ext cx="2347598" cy="1384995"/>
          </a:xfrm>
          <a:prstGeom prst="rect">
            <a:avLst/>
          </a:prstGeom>
          <a:solidFill>
            <a:schemeClr val="bg1"/>
          </a:solidFill>
        </p:spPr>
        <p:txBody>
          <a:bodyPr wrap="square" rtlCol="0">
            <a:spAutoFit/>
          </a:bodyPr>
          <a:lstStyle/>
          <a:p>
            <a:pPr marL="88900" indent="-88900"/>
            <a:r>
              <a:rPr kumimoji="1" lang="ja-JP" altLang="en-US" sz="700" dirty="0"/>
              <a:t>・耳あなの半分にフィットするようにカスタムメイドされた補聴器</a:t>
            </a:r>
            <a:endParaRPr kumimoji="1" lang="en-US" altLang="ja-JP" sz="700" dirty="0"/>
          </a:p>
          <a:p>
            <a:pPr marL="88900" indent="-88900"/>
            <a:r>
              <a:rPr kumimoji="1" lang="ja-JP" altLang="en-US" sz="700" dirty="0">
                <a:solidFill>
                  <a:srgbClr val="FF0000"/>
                </a:solidFill>
              </a:rPr>
              <a:t>・高度・重度難聴のためのパワーを備えながらも、比較的目立たない</a:t>
            </a:r>
            <a:endParaRPr kumimoji="1" lang="en-US" altLang="ja-JP" sz="700" dirty="0">
              <a:solidFill>
                <a:srgbClr val="FF0000"/>
              </a:solidFill>
            </a:endParaRPr>
          </a:p>
          <a:p>
            <a:pPr marL="88900" indent="-88900"/>
            <a:r>
              <a:rPr kumimoji="1" lang="ja-JP" altLang="en-US" sz="700" dirty="0">
                <a:solidFill>
                  <a:srgbClr val="FF0000"/>
                </a:solidFill>
              </a:rPr>
              <a:t>・難聴の度合いが大きい高度あるいは重度の難聴に、より適したタイプ</a:t>
            </a:r>
            <a:endParaRPr kumimoji="1" lang="en-US" altLang="ja-JP" sz="700" dirty="0">
              <a:solidFill>
                <a:srgbClr val="FF0000"/>
              </a:solidFill>
            </a:endParaRPr>
          </a:p>
          <a:p>
            <a:pPr marL="88900" indent="-88900"/>
            <a:r>
              <a:rPr kumimoji="1" lang="ja-JP" altLang="en-US" sz="700" dirty="0">
                <a:solidFill>
                  <a:srgbClr val="FF0000"/>
                </a:solidFill>
              </a:rPr>
              <a:t>・目立たない小さいタイプよりもバッテリー寿命が長い</a:t>
            </a:r>
            <a:endParaRPr kumimoji="1" lang="en-US" altLang="ja-JP" sz="700" dirty="0">
              <a:solidFill>
                <a:srgbClr val="FF0000"/>
              </a:solidFill>
            </a:endParaRPr>
          </a:p>
          <a:p>
            <a:pPr marL="88900" indent="-88900"/>
            <a:r>
              <a:rPr kumimoji="1" lang="ja-JP" altLang="en-US" sz="700" dirty="0">
                <a:solidFill>
                  <a:srgbClr val="FF0000"/>
                </a:solidFill>
              </a:rPr>
              <a:t>・物理的にサイズが大きくなるため取り扱いしやすい</a:t>
            </a:r>
            <a:endParaRPr kumimoji="1" lang="en-US" altLang="ja-JP" sz="700" dirty="0">
              <a:solidFill>
                <a:srgbClr val="FF0000"/>
              </a:solidFill>
            </a:endParaRPr>
          </a:p>
          <a:p>
            <a:pPr marL="88900" indent="-88900"/>
            <a:r>
              <a:rPr kumimoji="1" lang="ja-JP" altLang="en-US" sz="700" dirty="0"/>
              <a:t>・オプションでさまざまな先進機能を選択できる</a:t>
            </a:r>
            <a:endParaRPr kumimoji="1" lang="en-US" altLang="ja-JP" sz="700" dirty="0"/>
          </a:p>
          <a:p>
            <a:pPr marL="88900" indent="-88900"/>
            <a:endParaRPr kumimoji="1" lang="en-US" altLang="ja-JP" sz="700" dirty="0"/>
          </a:p>
          <a:p>
            <a:pPr marL="88900" indent="-88900"/>
            <a:endParaRPr kumimoji="1" lang="ja-JP" altLang="en-US" sz="700" dirty="0"/>
          </a:p>
        </p:txBody>
      </p:sp>
      <p:sp>
        <p:nvSpPr>
          <p:cNvPr id="16" name="テキスト ボックス 15">
            <a:extLst>
              <a:ext uri="{FF2B5EF4-FFF2-40B4-BE49-F238E27FC236}">
                <a16:creationId xmlns:a16="http://schemas.microsoft.com/office/drawing/2014/main" id="{40AE1829-D733-EF75-CF82-6E9748843935}"/>
              </a:ext>
            </a:extLst>
          </p:cNvPr>
          <p:cNvSpPr txBox="1"/>
          <p:nvPr/>
        </p:nvSpPr>
        <p:spPr>
          <a:xfrm>
            <a:off x="3644211" y="4046269"/>
            <a:ext cx="2215935" cy="1277273"/>
          </a:xfrm>
          <a:prstGeom prst="rect">
            <a:avLst/>
          </a:prstGeom>
          <a:solidFill>
            <a:schemeClr val="bg1"/>
          </a:solidFill>
        </p:spPr>
        <p:txBody>
          <a:bodyPr wrap="square" rtlCol="0">
            <a:spAutoFit/>
          </a:bodyPr>
          <a:lstStyle/>
          <a:p>
            <a:pPr marL="88900" indent="-88900"/>
            <a:r>
              <a:rPr kumimoji="1" lang="ja-JP" altLang="en-US" sz="700" dirty="0"/>
              <a:t>・</a:t>
            </a:r>
            <a:r>
              <a:rPr kumimoji="1" lang="ja-JP" altLang="en-US" sz="700" dirty="0">
                <a:solidFill>
                  <a:srgbClr val="FF0000"/>
                </a:solidFill>
              </a:rPr>
              <a:t>一人ひとりの</a:t>
            </a:r>
            <a:r>
              <a:rPr kumimoji="1" lang="ja-JP" altLang="en-US" sz="700" dirty="0"/>
              <a:t>耳あなに収まるようにカスタムメイドされた補聴器</a:t>
            </a:r>
            <a:endParaRPr kumimoji="1" lang="en-US" altLang="ja-JP" sz="700" dirty="0"/>
          </a:p>
          <a:p>
            <a:pPr marL="88900" indent="-88900"/>
            <a:r>
              <a:rPr kumimoji="1" lang="ja-JP" altLang="en-US" sz="700" dirty="0"/>
              <a:t>・</a:t>
            </a:r>
            <a:r>
              <a:rPr kumimoji="1" lang="ja-JP" altLang="en-US" sz="700" dirty="0">
                <a:solidFill>
                  <a:srgbClr val="FF0000"/>
                </a:solidFill>
              </a:rPr>
              <a:t>外耳道にぴったりと収まるすっきりとしたデザイン</a:t>
            </a:r>
            <a:endParaRPr kumimoji="1" lang="en-US" altLang="ja-JP" sz="700" dirty="0">
              <a:solidFill>
                <a:srgbClr val="FF0000"/>
              </a:solidFill>
            </a:endParaRPr>
          </a:p>
          <a:p>
            <a:pPr marL="88900" indent="-88900"/>
            <a:r>
              <a:rPr kumimoji="1" lang="ja-JP" altLang="en-US" sz="700" dirty="0"/>
              <a:t>・</a:t>
            </a:r>
            <a:r>
              <a:rPr kumimoji="1" lang="en-US" altLang="ja-JP" sz="700" dirty="0"/>
              <a:t>CIC</a:t>
            </a:r>
            <a:r>
              <a:rPr kumimoji="1" lang="ja-JP" altLang="en-US" sz="700" dirty="0"/>
              <a:t>タイプよりバッテリー寿命が長い</a:t>
            </a:r>
            <a:endParaRPr kumimoji="1" lang="en-US" altLang="ja-JP" sz="700" dirty="0"/>
          </a:p>
          <a:p>
            <a:pPr marL="88900" indent="-88900"/>
            <a:r>
              <a:rPr kumimoji="1" lang="ja-JP" altLang="en-US" sz="700" dirty="0"/>
              <a:t>・重要な音を強調し、周囲の雑音を低減する指向性マイクを搭載</a:t>
            </a:r>
            <a:endParaRPr kumimoji="1" lang="en-US" altLang="ja-JP" sz="700" dirty="0"/>
          </a:p>
          <a:p>
            <a:pPr marL="88900" indent="-88900"/>
            <a:r>
              <a:rPr kumimoji="1" lang="ja-JP" altLang="en-US" sz="700" dirty="0"/>
              <a:t>・装着と取り外しが簡単</a:t>
            </a:r>
            <a:endParaRPr kumimoji="1" lang="en-US" altLang="ja-JP" sz="700" dirty="0"/>
          </a:p>
          <a:p>
            <a:pPr marL="88900" indent="-88900"/>
            <a:r>
              <a:rPr kumimoji="1" lang="ja-JP" altLang="en-US" sz="700" dirty="0">
                <a:solidFill>
                  <a:srgbClr val="FF0000"/>
                </a:solidFill>
              </a:rPr>
              <a:t>・スマートフォンなどのデジタル機器と接続可能な</a:t>
            </a:r>
            <a:r>
              <a:rPr kumimoji="1" lang="en-US" altLang="ja-JP" sz="700" dirty="0">
                <a:solidFill>
                  <a:srgbClr val="FF0000"/>
                </a:solidFill>
              </a:rPr>
              <a:t>Bluetooth</a:t>
            </a:r>
            <a:r>
              <a:rPr kumimoji="1" lang="ja-JP" altLang="en-US" sz="700" dirty="0">
                <a:solidFill>
                  <a:srgbClr val="FF0000"/>
                </a:solidFill>
              </a:rPr>
              <a:t>の選択が可能</a:t>
            </a:r>
            <a:endParaRPr kumimoji="1" lang="en-US" altLang="ja-JP" sz="700" dirty="0">
              <a:solidFill>
                <a:srgbClr val="FF0000"/>
              </a:solidFill>
            </a:endParaRPr>
          </a:p>
          <a:p>
            <a:pPr marL="88900" indent="-88900"/>
            <a:endParaRPr kumimoji="1" lang="en-US" altLang="ja-JP" sz="700" dirty="0"/>
          </a:p>
        </p:txBody>
      </p:sp>
      <p:sp>
        <p:nvSpPr>
          <p:cNvPr id="18" name="正方形/長方形 17">
            <a:extLst>
              <a:ext uri="{FF2B5EF4-FFF2-40B4-BE49-F238E27FC236}">
                <a16:creationId xmlns:a16="http://schemas.microsoft.com/office/drawing/2014/main" id="{8D3DA4D9-1F50-D072-B580-F97B2D61EC0F}"/>
              </a:ext>
            </a:extLst>
          </p:cNvPr>
          <p:cNvSpPr/>
          <p:nvPr/>
        </p:nvSpPr>
        <p:spPr>
          <a:xfrm>
            <a:off x="4850737" y="5194768"/>
            <a:ext cx="1132552" cy="18833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latin typeface="A-OTF UD新ゴ Pro B" panose="020B0700000000000000" pitchFamily="34" charset="-128"/>
                <a:ea typeface="A-OTF UD新ゴ Pro B" panose="020B0700000000000000" pitchFamily="34" charset="-128"/>
              </a:rPr>
              <a:t>→ご来店予約</a:t>
            </a:r>
          </a:p>
        </p:txBody>
      </p:sp>
      <p:sp>
        <p:nvSpPr>
          <p:cNvPr id="29" name="テキスト ボックス 28">
            <a:extLst>
              <a:ext uri="{FF2B5EF4-FFF2-40B4-BE49-F238E27FC236}">
                <a16:creationId xmlns:a16="http://schemas.microsoft.com/office/drawing/2014/main" id="{1F056844-5D21-8C68-1DEC-8E287525ACA8}"/>
              </a:ext>
            </a:extLst>
          </p:cNvPr>
          <p:cNvSpPr txBox="1"/>
          <p:nvPr/>
        </p:nvSpPr>
        <p:spPr>
          <a:xfrm>
            <a:off x="3493994" y="5783731"/>
            <a:ext cx="2225489" cy="307777"/>
          </a:xfrm>
          <a:prstGeom prst="rect">
            <a:avLst/>
          </a:prstGeom>
          <a:solidFill>
            <a:schemeClr val="bg1"/>
          </a:solidFill>
        </p:spPr>
        <p:txBody>
          <a:bodyPr wrap="square" rtlCol="0">
            <a:spAutoFit/>
          </a:bodyPr>
          <a:lstStyle/>
          <a:p>
            <a:r>
              <a:rPr kumimoji="1" lang="en-US" altLang="ja-JP" sz="1400" b="1" dirty="0"/>
              <a:t>HS</a:t>
            </a:r>
            <a:r>
              <a:rPr kumimoji="1" lang="ja-JP" altLang="en-US" sz="1400" b="1" dirty="0"/>
              <a:t>耳あな型（ハーフ）</a:t>
            </a:r>
          </a:p>
        </p:txBody>
      </p:sp>
      <p:sp>
        <p:nvSpPr>
          <p:cNvPr id="30" name="正方形/長方形 29">
            <a:extLst>
              <a:ext uri="{FF2B5EF4-FFF2-40B4-BE49-F238E27FC236}">
                <a16:creationId xmlns:a16="http://schemas.microsoft.com/office/drawing/2014/main" id="{008E11B6-0305-35EF-F2DB-5478C8575DC6}"/>
              </a:ext>
            </a:extLst>
          </p:cNvPr>
          <p:cNvSpPr/>
          <p:nvPr/>
        </p:nvSpPr>
        <p:spPr>
          <a:xfrm>
            <a:off x="4850737" y="7343286"/>
            <a:ext cx="1132552" cy="18833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latin typeface="A-OTF UD新ゴ Pro B" panose="020B0700000000000000" pitchFamily="34" charset="-128"/>
                <a:ea typeface="A-OTF UD新ゴ Pro B" panose="020B0700000000000000" pitchFamily="34" charset="-128"/>
              </a:rPr>
              <a:t>→ご来店予約</a:t>
            </a:r>
          </a:p>
        </p:txBody>
      </p:sp>
      <p:sp>
        <p:nvSpPr>
          <p:cNvPr id="31" name="テキスト ボックス 30">
            <a:extLst>
              <a:ext uri="{FF2B5EF4-FFF2-40B4-BE49-F238E27FC236}">
                <a16:creationId xmlns:a16="http://schemas.microsoft.com/office/drawing/2014/main" id="{A20E7EED-B0ED-F1DB-F659-4AD14E681EE5}"/>
              </a:ext>
            </a:extLst>
          </p:cNvPr>
          <p:cNvSpPr txBox="1"/>
          <p:nvPr/>
        </p:nvSpPr>
        <p:spPr>
          <a:xfrm>
            <a:off x="3588849" y="8145660"/>
            <a:ext cx="2215935" cy="1492716"/>
          </a:xfrm>
          <a:prstGeom prst="rect">
            <a:avLst/>
          </a:prstGeom>
          <a:solidFill>
            <a:schemeClr val="bg1"/>
          </a:solidFill>
        </p:spPr>
        <p:txBody>
          <a:bodyPr wrap="square" rtlCol="0">
            <a:spAutoFit/>
          </a:bodyPr>
          <a:lstStyle/>
          <a:p>
            <a:pPr marL="88900" indent="-88900"/>
            <a:r>
              <a:rPr kumimoji="1" lang="ja-JP" altLang="en-US" sz="700" dirty="0"/>
              <a:t>・耳あな全体にフィットするようにカスタムメイドされた補聴器</a:t>
            </a:r>
            <a:endParaRPr kumimoji="1" lang="en-US" altLang="ja-JP" sz="700" dirty="0"/>
          </a:p>
          <a:p>
            <a:pPr marL="88900" indent="-88900"/>
            <a:r>
              <a:rPr kumimoji="1" lang="ja-JP" altLang="en-US" sz="700" dirty="0"/>
              <a:t>・高品質の増幅音声を提供</a:t>
            </a:r>
            <a:endParaRPr kumimoji="1" lang="en-US" altLang="ja-JP" sz="700" dirty="0"/>
          </a:p>
          <a:p>
            <a:pPr marL="88900" indent="-88900"/>
            <a:r>
              <a:rPr kumimoji="1" lang="ja-JP" altLang="en-US" sz="700" dirty="0"/>
              <a:t>・小型タイプよりも、重度の難聴に適しています</a:t>
            </a:r>
            <a:endParaRPr kumimoji="1" lang="en-US" altLang="ja-JP" sz="700" dirty="0"/>
          </a:p>
          <a:p>
            <a:pPr marL="88900" indent="-88900"/>
            <a:r>
              <a:rPr kumimoji="1" lang="ja-JP" altLang="en-US" sz="700" dirty="0"/>
              <a:t>・</a:t>
            </a:r>
            <a:r>
              <a:rPr kumimoji="1" lang="ja-JP" altLang="en-US" sz="700" dirty="0">
                <a:solidFill>
                  <a:srgbClr val="FF0000"/>
                </a:solidFill>
              </a:rPr>
              <a:t>小型タイプよりもバッテリー寿命が長い</a:t>
            </a:r>
            <a:endParaRPr kumimoji="1" lang="en-US" altLang="ja-JP" sz="700" dirty="0">
              <a:solidFill>
                <a:srgbClr val="FF0000"/>
              </a:solidFill>
            </a:endParaRPr>
          </a:p>
          <a:p>
            <a:pPr marL="88900" indent="-88900"/>
            <a:r>
              <a:rPr kumimoji="1" lang="ja-JP" altLang="en-US" sz="700" dirty="0">
                <a:solidFill>
                  <a:srgbClr val="FF0000"/>
                </a:solidFill>
              </a:rPr>
              <a:t>・サイズが大きいため取り扱いしやすい</a:t>
            </a:r>
            <a:endParaRPr kumimoji="1" lang="en-US" altLang="ja-JP" sz="700" dirty="0">
              <a:solidFill>
                <a:srgbClr val="FF0000"/>
              </a:solidFill>
            </a:endParaRPr>
          </a:p>
          <a:p>
            <a:pPr marL="88900" indent="-88900"/>
            <a:r>
              <a:rPr kumimoji="1" lang="ja-JP" altLang="en-US" sz="700" dirty="0"/>
              <a:t>・オプションでさまざまな先進機能を選択できる</a:t>
            </a:r>
            <a:endParaRPr kumimoji="1" lang="en-US" altLang="ja-JP" sz="700" dirty="0"/>
          </a:p>
          <a:p>
            <a:pPr marL="88900" indent="-88900"/>
            <a:endParaRPr kumimoji="1" lang="en-US" altLang="ja-JP" sz="700" dirty="0"/>
          </a:p>
          <a:p>
            <a:pPr marL="88900" indent="-88900"/>
            <a:endParaRPr kumimoji="1" lang="en-US" altLang="ja-JP" sz="700" dirty="0"/>
          </a:p>
          <a:p>
            <a:pPr marL="88900" indent="-88900"/>
            <a:endParaRPr kumimoji="1" lang="en-US" altLang="ja-JP" sz="700" dirty="0"/>
          </a:p>
          <a:p>
            <a:pPr marL="88900" indent="-88900"/>
            <a:endParaRPr kumimoji="1" lang="en-US" altLang="ja-JP" sz="700" dirty="0"/>
          </a:p>
          <a:p>
            <a:pPr marL="88900" indent="-88900"/>
            <a:endParaRPr kumimoji="1" lang="en-US" altLang="ja-JP" sz="700" dirty="0"/>
          </a:p>
          <a:p>
            <a:pPr marL="88900" indent="-88900"/>
            <a:endParaRPr kumimoji="1" lang="ja-JP" altLang="en-US" sz="700" dirty="0"/>
          </a:p>
        </p:txBody>
      </p:sp>
      <p:sp>
        <p:nvSpPr>
          <p:cNvPr id="32" name="テキスト ボックス 31">
            <a:extLst>
              <a:ext uri="{FF2B5EF4-FFF2-40B4-BE49-F238E27FC236}">
                <a16:creationId xmlns:a16="http://schemas.microsoft.com/office/drawing/2014/main" id="{A6A1ED79-2670-F962-695E-837517B87D1C}"/>
              </a:ext>
            </a:extLst>
          </p:cNvPr>
          <p:cNvSpPr txBox="1"/>
          <p:nvPr/>
        </p:nvSpPr>
        <p:spPr>
          <a:xfrm>
            <a:off x="3493994" y="7830164"/>
            <a:ext cx="2225489" cy="307777"/>
          </a:xfrm>
          <a:prstGeom prst="rect">
            <a:avLst/>
          </a:prstGeom>
          <a:solidFill>
            <a:schemeClr val="bg1"/>
          </a:solidFill>
        </p:spPr>
        <p:txBody>
          <a:bodyPr wrap="square" rtlCol="0">
            <a:spAutoFit/>
          </a:bodyPr>
          <a:lstStyle/>
          <a:p>
            <a:r>
              <a:rPr kumimoji="1" lang="en-US" altLang="ja-JP" sz="1400" b="1" dirty="0"/>
              <a:t>FS</a:t>
            </a:r>
            <a:r>
              <a:rPr kumimoji="1" lang="ja-JP" altLang="en-US" sz="1400" b="1" dirty="0"/>
              <a:t>耳あな型（フル）</a:t>
            </a:r>
          </a:p>
        </p:txBody>
      </p:sp>
      <p:sp>
        <p:nvSpPr>
          <p:cNvPr id="33" name="正方形/長方形 32">
            <a:extLst>
              <a:ext uri="{FF2B5EF4-FFF2-40B4-BE49-F238E27FC236}">
                <a16:creationId xmlns:a16="http://schemas.microsoft.com/office/drawing/2014/main" id="{3D3F5D47-4C4F-1410-7CA1-00FEB962432C}"/>
              </a:ext>
            </a:extLst>
          </p:cNvPr>
          <p:cNvSpPr/>
          <p:nvPr/>
        </p:nvSpPr>
        <p:spPr>
          <a:xfrm>
            <a:off x="4850737" y="9267895"/>
            <a:ext cx="1132552" cy="18833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latin typeface="A-OTF UD新ゴ Pro B" panose="020B0700000000000000" pitchFamily="34" charset="-128"/>
                <a:ea typeface="A-OTF UD新ゴ Pro B" panose="020B0700000000000000" pitchFamily="34" charset="-128"/>
              </a:rPr>
              <a:t>→ご来店予約</a:t>
            </a:r>
          </a:p>
        </p:txBody>
      </p:sp>
      <p:sp>
        <p:nvSpPr>
          <p:cNvPr id="35" name="テキスト ボックス 34">
            <a:extLst>
              <a:ext uri="{FF2B5EF4-FFF2-40B4-BE49-F238E27FC236}">
                <a16:creationId xmlns:a16="http://schemas.microsoft.com/office/drawing/2014/main" id="{7D6B0951-3A11-B277-41AE-A9005A8E4DEB}"/>
              </a:ext>
            </a:extLst>
          </p:cNvPr>
          <p:cNvSpPr txBox="1"/>
          <p:nvPr/>
        </p:nvSpPr>
        <p:spPr>
          <a:xfrm>
            <a:off x="3493994" y="10046262"/>
            <a:ext cx="2225489" cy="307777"/>
          </a:xfrm>
          <a:prstGeom prst="rect">
            <a:avLst/>
          </a:prstGeom>
          <a:solidFill>
            <a:schemeClr val="bg1"/>
          </a:solidFill>
        </p:spPr>
        <p:txBody>
          <a:bodyPr wrap="square" rtlCol="0">
            <a:spAutoFit/>
          </a:bodyPr>
          <a:lstStyle/>
          <a:p>
            <a:r>
              <a:rPr kumimoji="1" lang="en-US" altLang="ja-JP" sz="1400" b="1" dirty="0"/>
              <a:t>IIC</a:t>
            </a:r>
            <a:r>
              <a:rPr kumimoji="1" lang="ja-JP" altLang="en-US" sz="1400" b="1" dirty="0"/>
              <a:t>タイプ</a:t>
            </a:r>
          </a:p>
        </p:txBody>
      </p:sp>
      <p:sp>
        <p:nvSpPr>
          <p:cNvPr id="36" name="テキスト ボックス 35">
            <a:extLst>
              <a:ext uri="{FF2B5EF4-FFF2-40B4-BE49-F238E27FC236}">
                <a16:creationId xmlns:a16="http://schemas.microsoft.com/office/drawing/2014/main" id="{9FD5AF62-CF67-43B8-CF63-6FFEE5AC501E}"/>
              </a:ext>
            </a:extLst>
          </p:cNvPr>
          <p:cNvSpPr txBox="1"/>
          <p:nvPr/>
        </p:nvSpPr>
        <p:spPr>
          <a:xfrm>
            <a:off x="3573878" y="10316670"/>
            <a:ext cx="2215935" cy="1492716"/>
          </a:xfrm>
          <a:prstGeom prst="rect">
            <a:avLst/>
          </a:prstGeom>
          <a:solidFill>
            <a:schemeClr val="bg1"/>
          </a:solidFill>
        </p:spPr>
        <p:txBody>
          <a:bodyPr wrap="square" rtlCol="0">
            <a:spAutoFit/>
          </a:bodyPr>
          <a:lstStyle/>
          <a:p>
            <a:pPr marL="88900" indent="-88900"/>
            <a:r>
              <a:rPr kumimoji="1" lang="ja-JP" altLang="en-US" sz="700" dirty="0"/>
              <a:t>・あらゆる音を自動で処理して認識する</a:t>
            </a:r>
            <a:endParaRPr kumimoji="1" lang="en-US" altLang="ja-JP" sz="700" dirty="0"/>
          </a:p>
          <a:p>
            <a:pPr marL="88900" indent="-88900"/>
            <a:r>
              <a:rPr kumimoji="1" lang="ja-JP" altLang="en-US" sz="700" dirty="0"/>
              <a:t>・耳あなにぴったり収まり目立たない</a:t>
            </a:r>
            <a:endParaRPr kumimoji="1" lang="en-US" altLang="ja-JP" sz="700" dirty="0"/>
          </a:p>
          <a:p>
            <a:pPr marL="88900" indent="-88900"/>
            <a:r>
              <a:rPr kumimoji="1" lang="ja-JP" altLang="en-US" sz="700" dirty="0"/>
              <a:t>・</a:t>
            </a:r>
            <a:r>
              <a:rPr kumimoji="1" lang="ja-JP" altLang="en-US" sz="700" dirty="0">
                <a:solidFill>
                  <a:srgbClr val="FF0000"/>
                </a:solidFill>
              </a:rPr>
              <a:t>（人がもともと備えている）耳介による音を聴きとる効果を、最大限に活かすことができる</a:t>
            </a:r>
            <a:endParaRPr kumimoji="1" lang="en-US" altLang="ja-JP" sz="700" dirty="0">
              <a:solidFill>
                <a:srgbClr val="FF0000"/>
              </a:solidFill>
            </a:endParaRPr>
          </a:p>
          <a:p>
            <a:pPr marL="88900" indent="-88900"/>
            <a:r>
              <a:rPr kumimoji="1" lang="ja-JP" altLang="en-US" sz="700" dirty="0"/>
              <a:t>・</a:t>
            </a:r>
            <a:r>
              <a:rPr kumimoji="1" lang="ja-JP" altLang="en-US" sz="700" dirty="0">
                <a:solidFill>
                  <a:srgbClr val="FF0000"/>
                </a:solidFill>
              </a:rPr>
              <a:t>耳垢や湿度など耳の中の状態によって影響を受けやすく、こまめな手入れが必要</a:t>
            </a:r>
            <a:endParaRPr kumimoji="1" lang="en-US" altLang="ja-JP" sz="700" dirty="0">
              <a:solidFill>
                <a:srgbClr val="FF0000"/>
              </a:solidFill>
            </a:endParaRPr>
          </a:p>
          <a:p>
            <a:pPr marL="88900" indent="-88900"/>
            <a:r>
              <a:rPr kumimoji="1" lang="ja-JP" altLang="en-US" sz="700" dirty="0"/>
              <a:t>・極小サイズのため、手先が不自由な方には扱いづらい場合がある</a:t>
            </a:r>
            <a:endParaRPr kumimoji="1" lang="en-US" altLang="ja-JP" sz="700" dirty="0"/>
          </a:p>
          <a:p>
            <a:pPr marL="88900" indent="-88900"/>
            <a:endParaRPr kumimoji="1" lang="en-US" altLang="ja-JP" sz="700" dirty="0"/>
          </a:p>
          <a:p>
            <a:pPr marL="88900" indent="-88900"/>
            <a:endParaRPr kumimoji="1" lang="en-US" altLang="ja-JP" sz="700" dirty="0"/>
          </a:p>
          <a:p>
            <a:pPr marL="88900" indent="-88900"/>
            <a:endParaRPr kumimoji="1" lang="en-US" altLang="ja-JP" sz="700" dirty="0"/>
          </a:p>
          <a:p>
            <a:pPr marL="88900" indent="-88900"/>
            <a:endParaRPr kumimoji="1" lang="en-US" altLang="ja-JP" sz="700" dirty="0"/>
          </a:p>
          <a:p>
            <a:pPr marL="88900" indent="-88900"/>
            <a:endParaRPr kumimoji="1" lang="ja-JP" altLang="en-US" sz="700" dirty="0"/>
          </a:p>
        </p:txBody>
      </p:sp>
      <p:sp>
        <p:nvSpPr>
          <p:cNvPr id="37" name="正方形/長方形 36">
            <a:extLst>
              <a:ext uri="{FF2B5EF4-FFF2-40B4-BE49-F238E27FC236}">
                <a16:creationId xmlns:a16="http://schemas.microsoft.com/office/drawing/2014/main" id="{336F5F74-C210-45CA-79A2-D5883F41DADE}"/>
              </a:ext>
            </a:extLst>
          </p:cNvPr>
          <p:cNvSpPr/>
          <p:nvPr/>
        </p:nvSpPr>
        <p:spPr>
          <a:xfrm>
            <a:off x="4850737" y="11568448"/>
            <a:ext cx="1132552" cy="18833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latin typeface="A-OTF UD新ゴ Pro B" panose="020B0700000000000000" pitchFamily="34" charset="-128"/>
                <a:ea typeface="A-OTF UD新ゴ Pro B" panose="020B0700000000000000" pitchFamily="34" charset="-128"/>
              </a:rPr>
              <a:t>→ご来店予約</a:t>
            </a:r>
          </a:p>
        </p:txBody>
      </p:sp>
    </p:spTree>
    <p:extLst>
      <p:ext uri="{BB962C8B-B14F-4D97-AF65-F5344CB8AC3E}">
        <p14:creationId xmlns:p14="http://schemas.microsoft.com/office/powerpoint/2010/main" val="2194483081"/>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896AB5F-8911-7A41-C627-1845F6428342}"/>
              </a:ext>
            </a:extLst>
          </p:cNvPr>
          <p:cNvSpPr txBox="1"/>
          <p:nvPr/>
        </p:nvSpPr>
        <p:spPr>
          <a:xfrm>
            <a:off x="246310" y="435213"/>
            <a:ext cx="6365379" cy="338554"/>
          </a:xfrm>
          <a:prstGeom prst="rect">
            <a:avLst/>
          </a:prstGeom>
          <a:noFill/>
          <a:ln>
            <a:solidFill>
              <a:schemeClr val="tx1"/>
            </a:solidFill>
          </a:ln>
        </p:spPr>
        <p:txBody>
          <a:bodyPr wrap="square" rtlCol="0">
            <a:spAutoFit/>
          </a:bodyPr>
          <a:lstStyle/>
          <a:p>
            <a:r>
              <a:rPr lang="ja-JP" altLang="en-US" sz="1600" dirty="0"/>
              <a:t>２－１－１　</a:t>
            </a:r>
            <a:r>
              <a:rPr lang="ja-JP" altLang="en-US" sz="1600" b="1" i="0" dirty="0">
                <a:solidFill>
                  <a:schemeClr val="accent1"/>
                </a:solidFill>
                <a:effectLst/>
                <a:latin typeface="Proxima Nova"/>
              </a:rPr>
              <a:t>オーティコン補聴器のご紹介（</a:t>
            </a:r>
            <a:r>
              <a:rPr lang="en-US" altLang="ja-JP" sz="1600" b="1" i="0" dirty="0">
                <a:solidFill>
                  <a:schemeClr val="accent1"/>
                </a:solidFill>
                <a:effectLst/>
                <a:latin typeface="Proxima Nova"/>
              </a:rPr>
              <a:t>call to action</a:t>
            </a:r>
            <a:r>
              <a:rPr lang="ja-JP" altLang="en-US" sz="1600" b="1" i="0" dirty="0">
                <a:solidFill>
                  <a:schemeClr val="accent1"/>
                </a:solidFill>
                <a:effectLst/>
                <a:latin typeface="Proxima Nova"/>
              </a:rPr>
              <a:t>）</a:t>
            </a:r>
          </a:p>
        </p:txBody>
      </p:sp>
      <p:sp>
        <p:nvSpPr>
          <p:cNvPr id="5" name="テキスト ボックス 4">
            <a:extLst>
              <a:ext uri="{FF2B5EF4-FFF2-40B4-BE49-F238E27FC236}">
                <a16:creationId xmlns:a16="http://schemas.microsoft.com/office/drawing/2014/main" id="{4A24239C-1E50-A615-74B3-26CB1DE6976A}"/>
              </a:ext>
            </a:extLst>
          </p:cNvPr>
          <p:cNvSpPr txBox="1"/>
          <p:nvPr/>
        </p:nvSpPr>
        <p:spPr>
          <a:xfrm>
            <a:off x="1428446" y="773767"/>
            <a:ext cx="4001105" cy="246221"/>
          </a:xfrm>
          <a:prstGeom prst="rect">
            <a:avLst/>
          </a:prstGeom>
          <a:noFill/>
        </p:spPr>
        <p:txBody>
          <a:bodyPr wrap="square">
            <a:spAutoFit/>
          </a:bodyPr>
          <a:lstStyle/>
          <a:p>
            <a:r>
              <a:rPr lang="ja-JP" altLang="en-US" sz="1000" dirty="0"/>
              <a:t>３－０、３－１、３－２も共通</a:t>
            </a:r>
          </a:p>
        </p:txBody>
      </p:sp>
      <p:sp>
        <p:nvSpPr>
          <p:cNvPr id="6" name="正方形/長方形 5">
            <a:extLst>
              <a:ext uri="{FF2B5EF4-FFF2-40B4-BE49-F238E27FC236}">
                <a16:creationId xmlns:a16="http://schemas.microsoft.com/office/drawing/2014/main" id="{ABCB4E1A-D59B-D00B-0C30-A58255717C04}"/>
              </a:ext>
            </a:extLst>
          </p:cNvPr>
          <p:cNvSpPr/>
          <p:nvPr/>
        </p:nvSpPr>
        <p:spPr>
          <a:xfrm>
            <a:off x="249731" y="1358542"/>
            <a:ext cx="6365987" cy="3222163"/>
          </a:xfrm>
          <a:prstGeom prst="rect">
            <a:avLst/>
          </a:prstGeom>
          <a:solidFill>
            <a:srgbClr val="E0DA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46F50A30-A2C7-3AC8-14CA-9E5D695EFE19}"/>
              </a:ext>
            </a:extLst>
          </p:cNvPr>
          <p:cNvSpPr txBox="1"/>
          <p:nvPr/>
        </p:nvSpPr>
        <p:spPr>
          <a:xfrm>
            <a:off x="418289" y="1557630"/>
            <a:ext cx="5064862" cy="276999"/>
          </a:xfrm>
          <a:prstGeom prst="rect">
            <a:avLst/>
          </a:prstGeom>
          <a:noFill/>
        </p:spPr>
        <p:txBody>
          <a:bodyPr wrap="square">
            <a:spAutoFit/>
          </a:bodyPr>
          <a:lstStyle/>
          <a:p>
            <a:r>
              <a:rPr lang="ja-JP" altLang="en-US" sz="1200" b="1" dirty="0">
                <a:solidFill>
                  <a:schemeClr val="accent5">
                    <a:lumMod val="75000"/>
                  </a:schemeClr>
                </a:solidFill>
                <a:latin typeface="Proxima Nova"/>
              </a:rPr>
              <a:t>●オーティコン補聴器のご紹介</a:t>
            </a:r>
          </a:p>
        </p:txBody>
      </p:sp>
      <p:sp>
        <p:nvSpPr>
          <p:cNvPr id="8" name="正方形/長方形 7">
            <a:extLst>
              <a:ext uri="{FF2B5EF4-FFF2-40B4-BE49-F238E27FC236}">
                <a16:creationId xmlns:a16="http://schemas.microsoft.com/office/drawing/2014/main" id="{6AD19DCE-818F-385D-79DA-442F19502E5B}"/>
              </a:ext>
            </a:extLst>
          </p:cNvPr>
          <p:cNvSpPr/>
          <p:nvPr/>
        </p:nvSpPr>
        <p:spPr>
          <a:xfrm>
            <a:off x="453361" y="1843330"/>
            <a:ext cx="5951979" cy="22555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0F074F5D-6DAD-28EA-CAF8-61318C24C3F0}"/>
              </a:ext>
            </a:extLst>
          </p:cNvPr>
          <p:cNvSpPr/>
          <p:nvPr/>
        </p:nvSpPr>
        <p:spPr>
          <a:xfrm>
            <a:off x="5133385" y="4177245"/>
            <a:ext cx="1132552" cy="18833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latin typeface="A-OTF UD新ゴ Pro B" panose="020B0700000000000000" pitchFamily="34" charset="-128"/>
                <a:ea typeface="A-OTF UD新ゴ Pro B" panose="020B0700000000000000" pitchFamily="34" charset="-128"/>
              </a:rPr>
              <a:t>→ご来店予約</a:t>
            </a:r>
          </a:p>
        </p:txBody>
      </p:sp>
      <p:pic>
        <p:nvPicPr>
          <p:cNvPr id="10" name="図 9">
            <a:extLst>
              <a:ext uri="{FF2B5EF4-FFF2-40B4-BE49-F238E27FC236}">
                <a16:creationId xmlns:a16="http://schemas.microsoft.com/office/drawing/2014/main" id="{78828579-566E-E631-36C8-34C8E16977F2}"/>
              </a:ext>
            </a:extLst>
          </p:cNvPr>
          <p:cNvPicPr>
            <a:picLocks noChangeAspect="1"/>
          </p:cNvPicPr>
          <p:nvPr/>
        </p:nvPicPr>
        <p:blipFill>
          <a:blip r:embed="rId3"/>
          <a:stretch>
            <a:fillRect/>
          </a:stretch>
        </p:blipFill>
        <p:spPr>
          <a:xfrm>
            <a:off x="766413" y="1905644"/>
            <a:ext cx="5395312" cy="2130922"/>
          </a:xfrm>
          <a:prstGeom prst="rect">
            <a:avLst/>
          </a:prstGeom>
        </p:spPr>
      </p:pic>
      <p:sp>
        <p:nvSpPr>
          <p:cNvPr id="12" name="テキスト ボックス 11">
            <a:extLst>
              <a:ext uri="{FF2B5EF4-FFF2-40B4-BE49-F238E27FC236}">
                <a16:creationId xmlns:a16="http://schemas.microsoft.com/office/drawing/2014/main" id="{8C6D811E-C124-CCE6-23CD-46735745F0E6}"/>
              </a:ext>
            </a:extLst>
          </p:cNvPr>
          <p:cNvSpPr txBox="1"/>
          <p:nvPr/>
        </p:nvSpPr>
        <p:spPr>
          <a:xfrm>
            <a:off x="3501758" y="2624327"/>
            <a:ext cx="2172533" cy="954107"/>
          </a:xfrm>
          <a:prstGeom prst="rect">
            <a:avLst/>
          </a:prstGeom>
          <a:solidFill>
            <a:schemeClr val="bg1"/>
          </a:solidFill>
        </p:spPr>
        <p:txBody>
          <a:bodyPr wrap="square">
            <a:spAutoFit/>
          </a:bodyPr>
          <a:lstStyle/>
          <a:p>
            <a:pPr algn="l"/>
            <a:r>
              <a:rPr lang="ja-JP" altLang="en-US" sz="700" dirty="0">
                <a:solidFill>
                  <a:srgbClr val="49443D"/>
                </a:solidFill>
                <a:latin typeface="+mn-ea"/>
              </a:rPr>
              <a:t>目立ちにくくエレガントなデザイン。オーティコン リアルは、機能をブラッシュアップし、選択できる範囲が広がりました。</a:t>
            </a:r>
            <a:endParaRPr lang="en-US" altLang="ja-JP" sz="700" dirty="0">
              <a:solidFill>
                <a:srgbClr val="49443D"/>
              </a:solidFill>
              <a:latin typeface="+mn-ea"/>
            </a:endParaRPr>
          </a:p>
          <a:p>
            <a:pPr algn="l"/>
            <a:endParaRPr lang="en-US" altLang="ja-JP" sz="700" dirty="0">
              <a:solidFill>
                <a:srgbClr val="49443D"/>
              </a:solidFill>
              <a:latin typeface="+mn-ea"/>
            </a:endParaRPr>
          </a:p>
          <a:p>
            <a:pPr marL="88900" indent="-88900" algn="l"/>
            <a:r>
              <a:rPr lang="ja-JP" altLang="en-US" sz="700" dirty="0">
                <a:solidFill>
                  <a:srgbClr val="49443D"/>
                </a:solidFill>
                <a:latin typeface="+mn-ea"/>
              </a:rPr>
              <a:t>・クリアな音質と快適な聴きやすさを提供</a:t>
            </a:r>
          </a:p>
          <a:p>
            <a:pPr marL="88900" indent="-88900" algn="l"/>
            <a:r>
              <a:rPr lang="ja-JP" altLang="en-US" sz="700" dirty="0">
                <a:solidFill>
                  <a:srgbClr val="49443D"/>
                </a:solidFill>
                <a:latin typeface="+mn-ea"/>
              </a:rPr>
              <a:t>・充電式と非充電式の２つの電池タイプをご用意</a:t>
            </a:r>
          </a:p>
          <a:p>
            <a:pPr marL="88900" indent="-88900" algn="l"/>
            <a:r>
              <a:rPr lang="ja-JP" altLang="en-US" sz="700" dirty="0">
                <a:solidFill>
                  <a:srgbClr val="49443D"/>
                </a:solidFill>
                <a:latin typeface="+mn-ea"/>
              </a:rPr>
              <a:t>・ご自身の好みに応じて選べる</a:t>
            </a:r>
            <a:r>
              <a:rPr lang="en-US" altLang="ja-JP" sz="700" dirty="0">
                <a:solidFill>
                  <a:srgbClr val="49443D"/>
                </a:solidFill>
                <a:latin typeface="+mn-ea"/>
              </a:rPr>
              <a:t>9</a:t>
            </a:r>
            <a:r>
              <a:rPr lang="ja-JP" altLang="en-US" sz="700" dirty="0">
                <a:solidFill>
                  <a:srgbClr val="49443D"/>
                </a:solidFill>
                <a:latin typeface="+mn-ea"/>
              </a:rPr>
              <a:t>色のカラーバリエーション</a:t>
            </a:r>
            <a:endParaRPr lang="en-US" altLang="ja-JP" sz="700" dirty="0">
              <a:solidFill>
                <a:srgbClr val="49443D"/>
              </a:solidFill>
              <a:latin typeface="+mn-ea"/>
            </a:endParaRPr>
          </a:p>
        </p:txBody>
      </p:sp>
      <p:sp>
        <p:nvSpPr>
          <p:cNvPr id="13" name="テキスト ボックス 12">
            <a:extLst>
              <a:ext uri="{FF2B5EF4-FFF2-40B4-BE49-F238E27FC236}">
                <a16:creationId xmlns:a16="http://schemas.microsoft.com/office/drawing/2014/main" id="{AEBA18EF-AF30-2871-9938-C74983B4F9D3}"/>
              </a:ext>
            </a:extLst>
          </p:cNvPr>
          <p:cNvSpPr txBox="1"/>
          <p:nvPr/>
        </p:nvSpPr>
        <p:spPr>
          <a:xfrm>
            <a:off x="3527128" y="2329494"/>
            <a:ext cx="2172533" cy="338554"/>
          </a:xfrm>
          <a:prstGeom prst="rect">
            <a:avLst/>
          </a:prstGeom>
          <a:solidFill>
            <a:schemeClr val="bg1"/>
          </a:solidFill>
        </p:spPr>
        <p:txBody>
          <a:bodyPr wrap="square">
            <a:spAutoFit/>
          </a:bodyPr>
          <a:lstStyle/>
          <a:p>
            <a:pPr algn="l"/>
            <a:r>
              <a:rPr lang="ja-JP" altLang="en-US" sz="800" b="1" dirty="0">
                <a:solidFill>
                  <a:srgbClr val="49443D"/>
                </a:solidFill>
                <a:latin typeface="+mn-ea"/>
              </a:rPr>
              <a:t>研ぎ澄まされたリアルな音を体感する</a:t>
            </a:r>
            <a:endParaRPr lang="en-US" altLang="ja-JP" sz="800" b="1" dirty="0">
              <a:solidFill>
                <a:srgbClr val="49443D"/>
              </a:solidFill>
              <a:latin typeface="+mn-ea"/>
            </a:endParaRPr>
          </a:p>
          <a:p>
            <a:pPr algn="l"/>
            <a:endParaRPr lang="ja-JP" altLang="en-US" sz="800" b="1" dirty="0">
              <a:solidFill>
                <a:srgbClr val="49443D"/>
              </a:solidFill>
              <a:latin typeface="+mn-ea"/>
            </a:endParaRPr>
          </a:p>
        </p:txBody>
      </p:sp>
      <p:sp>
        <p:nvSpPr>
          <p:cNvPr id="14" name="テキスト ボックス 13">
            <a:extLst>
              <a:ext uri="{FF2B5EF4-FFF2-40B4-BE49-F238E27FC236}">
                <a16:creationId xmlns:a16="http://schemas.microsoft.com/office/drawing/2014/main" id="{C941FD56-5246-921B-74F8-25239C24EEA6}"/>
              </a:ext>
            </a:extLst>
          </p:cNvPr>
          <p:cNvSpPr txBox="1"/>
          <p:nvPr/>
        </p:nvSpPr>
        <p:spPr>
          <a:xfrm>
            <a:off x="3591392" y="3619558"/>
            <a:ext cx="1891759" cy="215444"/>
          </a:xfrm>
          <a:prstGeom prst="rect">
            <a:avLst/>
          </a:prstGeom>
          <a:solidFill>
            <a:srgbClr val="0070C0"/>
          </a:solidFill>
        </p:spPr>
        <p:txBody>
          <a:bodyPr wrap="square" rtlCol="0">
            <a:spAutoFit/>
          </a:bodyPr>
          <a:lstStyle/>
          <a:p>
            <a:r>
              <a:rPr kumimoji="1" lang="ja-JP" altLang="en-US" sz="800" b="1" dirty="0">
                <a:solidFill>
                  <a:schemeClr val="bg1"/>
                </a:solidFill>
              </a:rPr>
              <a:t>オーティコン リアルをもっと知る</a:t>
            </a:r>
          </a:p>
        </p:txBody>
      </p:sp>
      <p:pic>
        <p:nvPicPr>
          <p:cNvPr id="16" name="図 15">
            <a:extLst>
              <a:ext uri="{FF2B5EF4-FFF2-40B4-BE49-F238E27FC236}">
                <a16:creationId xmlns:a16="http://schemas.microsoft.com/office/drawing/2014/main" id="{D865E76B-3EDC-DAEE-59D1-CE59468C25AA}"/>
              </a:ext>
            </a:extLst>
          </p:cNvPr>
          <p:cNvPicPr>
            <a:picLocks noChangeAspect="1"/>
          </p:cNvPicPr>
          <p:nvPr/>
        </p:nvPicPr>
        <p:blipFill>
          <a:blip r:embed="rId4"/>
          <a:stretch>
            <a:fillRect/>
          </a:stretch>
        </p:blipFill>
        <p:spPr>
          <a:xfrm>
            <a:off x="651752" y="4799902"/>
            <a:ext cx="5614185" cy="2122058"/>
          </a:xfrm>
          <a:prstGeom prst="rect">
            <a:avLst/>
          </a:prstGeom>
        </p:spPr>
      </p:pic>
      <p:pic>
        <p:nvPicPr>
          <p:cNvPr id="20" name="図 19">
            <a:extLst>
              <a:ext uri="{FF2B5EF4-FFF2-40B4-BE49-F238E27FC236}">
                <a16:creationId xmlns:a16="http://schemas.microsoft.com/office/drawing/2014/main" id="{9BCFBB00-C887-4107-2FF1-72EF1770D7BA}"/>
              </a:ext>
            </a:extLst>
          </p:cNvPr>
          <p:cNvPicPr>
            <a:picLocks noChangeAspect="1"/>
          </p:cNvPicPr>
          <p:nvPr/>
        </p:nvPicPr>
        <p:blipFill>
          <a:blip r:embed="rId5"/>
          <a:stretch>
            <a:fillRect/>
          </a:stretch>
        </p:blipFill>
        <p:spPr>
          <a:xfrm>
            <a:off x="651752" y="7132456"/>
            <a:ext cx="5614185" cy="1859443"/>
          </a:xfrm>
          <a:prstGeom prst="rect">
            <a:avLst/>
          </a:prstGeom>
        </p:spPr>
      </p:pic>
      <p:pic>
        <p:nvPicPr>
          <p:cNvPr id="22" name="図 21">
            <a:extLst>
              <a:ext uri="{FF2B5EF4-FFF2-40B4-BE49-F238E27FC236}">
                <a16:creationId xmlns:a16="http://schemas.microsoft.com/office/drawing/2014/main" id="{D70322FF-A5A0-FCFE-1749-EAF52D405B60}"/>
              </a:ext>
            </a:extLst>
          </p:cNvPr>
          <p:cNvPicPr>
            <a:picLocks noChangeAspect="1"/>
          </p:cNvPicPr>
          <p:nvPr/>
        </p:nvPicPr>
        <p:blipFill>
          <a:blip r:embed="rId6"/>
          <a:stretch>
            <a:fillRect/>
          </a:stretch>
        </p:blipFill>
        <p:spPr>
          <a:xfrm>
            <a:off x="651752" y="9202396"/>
            <a:ext cx="5614185" cy="2272655"/>
          </a:xfrm>
          <a:prstGeom prst="rect">
            <a:avLst/>
          </a:prstGeom>
        </p:spPr>
      </p:pic>
      <p:sp>
        <p:nvSpPr>
          <p:cNvPr id="3" name="テキスト ボックス 2">
            <a:extLst>
              <a:ext uri="{FF2B5EF4-FFF2-40B4-BE49-F238E27FC236}">
                <a16:creationId xmlns:a16="http://schemas.microsoft.com/office/drawing/2014/main" id="{8659D65F-37CC-8E4F-A0D5-5C7416F9803C}"/>
              </a:ext>
            </a:extLst>
          </p:cNvPr>
          <p:cNvSpPr txBox="1"/>
          <p:nvPr/>
        </p:nvSpPr>
        <p:spPr>
          <a:xfrm>
            <a:off x="3458844" y="4872627"/>
            <a:ext cx="2377574" cy="526170"/>
          </a:xfrm>
          <a:prstGeom prst="rect">
            <a:avLst/>
          </a:prstGeom>
          <a:solidFill>
            <a:schemeClr val="bg1"/>
          </a:solidFill>
        </p:spPr>
        <p:txBody>
          <a:bodyPr wrap="none" rtlCol="0">
            <a:spAutoFit/>
          </a:bodyPr>
          <a:lstStyle/>
          <a:p>
            <a:r>
              <a:rPr kumimoji="1" lang="ja-JP" altLang="en-US" sz="1600" b="1" dirty="0"/>
              <a:t>オーティコン オウン</a:t>
            </a:r>
            <a:endParaRPr kumimoji="1" lang="en-US" altLang="ja-JP" sz="1600" b="1" dirty="0"/>
          </a:p>
          <a:p>
            <a:pPr>
              <a:lnSpc>
                <a:spcPct val="150000"/>
              </a:lnSpc>
            </a:pPr>
            <a:r>
              <a:rPr kumimoji="1" lang="ja-JP" altLang="en-US" sz="900" b="1" dirty="0"/>
              <a:t>最新技術を搭載したオーダーメイド補聴器</a:t>
            </a:r>
          </a:p>
        </p:txBody>
      </p:sp>
      <p:sp>
        <p:nvSpPr>
          <p:cNvPr id="4" name="テキスト ボックス 3">
            <a:extLst>
              <a:ext uri="{FF2B5EF4-FFF2-40B4-BE49-F238E27FC236}">
                <a16:creationId xmlns:a16="http://schemas.microsoft.com/office/drawing/2014/main" id="{F0E7B5E0-29AB-4B32-3059-8700013DF54D}"/>
              </a:ext>
            </a:extLst>
          </p:cNvPr>
          <p:cNvSpPr txBox="1"/>
          <p:nvPr/>
        </p:nvSpPr>
        <p:spPr>
          <a:xfrm>
            <a:off x="3522162" y="5398797"/>
            <a:ext cx="2182602" cy="1384995"/>
          </a:xfrm>
          <a:prstGeom prst="rect">
            <a:avLst/>
          </a:prstGeom>
          <a:solidFill>
            <a:schemeClr val="bg1"/>
          </a:solidFill>
        </p:spPr>
        <p:txBody>
          <a:bodyPr wrap="square">
            <a:spAutoFit/>
          </a:bodyPr>
          <a:lstStyle/>
          <a:p>
            <a:pPr algn="l"/>
            <a:r>
              <a:rPr lang="ja-JP" altLang="en-US" sz="700" dirty="0">
                <a:solidFill>
                  <a:srgbClr val="49443D"/>
                </a:solidFill>
                <a:latin typeface="+mn-ea"/>
              </a:rPr>
              <a:t>目立たず、快適な聴こえを実現する、世界でたった一つのあなただけの補聴器。</a:t>
            </a:r>
          </a:p>
          <a:p>
            <a:pPr algn="l"/>
            <a:endParaRPr lang="en-US" altLang="ja-JP" sz="700" dirty="0">
              <a:solidFill>
                <a:srgbClr val="49443D"/>
              </a:solidFill>
              <a:latin typeface="+mn-ea"/>
            </a:endParaRPr>
          </a:p>
          <a:p>
            <a:pPr marL="88900" indent="-88900" algn="l"/>
            <a:r>
              <a:rPr lang="ja-JP" altLang="en-US" sz="700" dirty="0">
                <a:solidFill>
                  <a:srgbClr val="49443D"/>
                </a:solidFill>
                <a:latin typeface="+mn-ea"/>
              </a:rPr>
              <a:t>・一人ひとりの耳あなに合わせてカスタマイズされた、他にはないフィット感</a:t>
            </a:r>
          </a:p>
          <a:p>
            <a:pPr marL="88900" indent="-88900" algn="l"/>
            <a:r>
              <a:rPr lang="ja-JP" altLang="en-US" sz="700" dirty="0">
                <a:solidFill>
                  <a:srgbClr val="49443D"/>
                </a:solidFill>
                <a:latin typeface="+mn-ea"/>
              </a:rPr>
              <a:t>・目立ちにくい外観</a:t>
            </a:r>
          </a:p>
          <a:p>
            <a:pPr marL="88900" indent="-88900" algn="l"/>
            <a:r>
              <a:rPr lang="ja-JP" altLang="en-US" sz="700" dirty="0">
                <a:solidFill>
                  <a:srgbClr val="49443D"/>
                </a:solidFill>
                <a:latin typeface="+mn-ea"/>
              </a:rPr>
              <a:t>・卓越したサウンド体験</a:t>
            </a:r>
            <a:endParaRPr lang="en-US" altLang="ja-JP" sz="700" dirty="0">
              <a:solidFill>
                <a:srgbClr val="49443D"/>
              </a:solidFill>
              <a:latin typeface="+mn-ea"/>
            </a:endParaRPr>
          </a:p>
          <a:p>
            <a:pPr marL="88900" indent="-88900"/>
            <a:r>
              <a:rPr lang="ja-JP" altLang="en-US" sz="700" dirty="0">
                <a:solidFill>
                  <a:srgbClr val="49443D"/>
                </a:solidFill>
                <a:latin typeface="+mn-ea"/>
              </a:rPr>
              <a:t>・</a:t>
            </a:r>
            <a:r>
              <a:rPr lang="en-US" altLang="ja-JP" sz="700" dirty="0" err="1">
                <a:latin typeface="+mn-ea"/>
              </a:rPr>
              <a:t>BrainHearing</a:t>
            </a:r>
            <a:r>
              <a:rPr lang="en-US" altLang="ja-JP" sz="700" dirty="0">
                <a:latin typeface="+mn-ea"/>
              </a:rPr>
              <a:t> </a:t>
            </a:r>
            <a:r>
              <a:rPr lang="en-US" altLang="ja-JP" sz="700" baseline="30000" dirty="0">
                <a:latin typeface="+mn-ea"/>
              </a:rPr>
              <a:t>TM</a:t>
            </a:r>
            <a:r>
              <a:rPr lang="ja-JP" altLang="en-US" sz="700" dirty="0">
                <a:solidFill>
                  <a:srgbClr val="49443D"/>
                </a:solidFill>
                <a:latin typeface="+mn-ea"/>
              </a:rPr>
              <a:t>をベースに構築</a:t>
            </a:r>
            <a:endParaRPr lang="en-US" altLang="ja-JP" sz="700" dirty="0">
              <a:solidFill>
                <a:srgbClr val="49443D"/>
              </a:solidFill>
              <a:latin typeface="+mn-ea"/>
            </a:endParaRPr>
          </a:p>
          <a:p>
            <a:pPr marL="88900" indent="-88900"/>
            <a:r>
              <a:rPr lang="ja-JP" altLang="en-US" sz="700" dirty="0">
                <a:solidFill>
                  <a:srgbClr val="49443D"/>
                </a:solidFill>
                <a:latin typeface="+mn-ea"/>
              </a:rPr>
              <a:t>・</a:t>
            </a:r>
            <a:r>
              <a:rPr lang="en-US" altLang="ja-JP" sz="700" dirty="0">
                <a:solidFill>
                  <a:srgbClr val="49443D"/>
                </a:solidFill>
                <a:latin typeface="+mn-ea"/>
              </a:rPr>
              <a:t>Bluetooth</a:t>
            </a:r>
            <a:r>
              <a:rPr lang="ja-JP" altLang="en-US" sz="700" dirty="0">
                <a:solidFill>
                  <a:srgbClr val="49443D"/>
                </a:solidFill>
                <a:latin typeface="+mn-ea"/>
              </a:rPr>
              <a:t>を介してデジタル機器とシームレスに接続　</a:t>
            </a:r>
            <a:r>
              <a:rPr lang="en-US" altLang="ja-JP" sz="600" dirty="0">
                <a:solidFill>
                  <a:srgbClr val="FF0000"/>
                </a:solidFill>
                <a:latin typeface="+mn-ea"/>
              </a:rPr>
              <a:t>※Bluetooth</a:t>
            </a:r>
            <a:r>
              <a:rPr lang="ja-JP" altLang="en-US" sz="600" dirty="0">
                <a:solidFill>
                  <a:srgbClr val="FF0000"/>
                </a:solidFill>
                <a:latin typeface="+mn-ea"/>
              </a:rPr>
              <a:t>に接続できないモデルもあります</a:t>
            </a:r>
            <a:endParaRPr lang="en-US" altLang="ja-JP" sz="700" dirty="0">
              <a:solidFill>
                <a:srgbClr val="FF0000"/>
              </a:solidFill>
              <a:latin typeface="+mn-ea"/>
            </a:endParaRPr>
          </a:p>
          <a:p>
            <a:pPr marL="88900" indent="-88900"/>
            <a:endParaRPr lang="en-US" altLang="ja-JP" sz="700" dirty="0">
              <a:solidFill>
                <a:srgbClr val="49443D"/>
              </a:solidFill>
              <a:latin typeface="+mn-ea"/>
            </a:endParaRPr>
          </a:p>
          <a:p>
            <a:pPr marL="88900" indent="-88900" algn="l"/>
            <a:endParaRPr lang="en-US" altLang="ja-JP" sz="700" dirty="0">
              <a:solidFill>
                <a:srgbClr val="49443D"/>
              </a:solidFill>
              <a:latin typeface="+mn-ea"/>
            </a:endParaRPr>
          </a:p>
        </p:txBody>
      </p:sp>
      <p:sp>
        <p:nvSpPr>
          <p:cNvPr id="15" name="テキスト ボックス 14">
            <a:extLst>
              <a:ext uri="{FF2B5EF4-FFF2-40B4-BE49-F238E27FC236}">
                <a16:creationId xmlns:a16="http://schemas.microsoft.com/office/drawing/2014/main" id="{9B5CBAB3-EC37-12C2-69BF-318CFA797611}"/>
              </a:ext>
            </a:extLst>
          </p:cNvPr>
          <p:cNvSpPr txBox="1"/>
          <p:nvPr/>
        </p:nvSpPr>
        <p:spPr>
          <a:xfrm>
            <a:off x="3591392" y="6637432"/>
            <a:ext cx="1891759" cy="215444"/>
          </a:xfrm>
          <a:prstGeom prst="rect">
            <a:avLst/>
          </a:prstGeom>
          <a:solidFill>
            <a:srgbClr val="0070C0"/>
          </a:solidFill>
        </p:spPr>
        <p:txBody>
          <a:bodyPr wrap="square" rtlCol="0">
            <a:spAutoFit/>
          </a:bodyPr>
          <a:lstStyle/>
          <a:p>
            <a:r>
              <a:rPr kumimoji="1" lang="ja-JP" altLang="en-US" sz="800" b="1" dirty="0">
                <a:solidFill>
                  <a:schemeClr val="bg1"/>
                </a:solidFill>
              </a:rPr>
              <a:t>オーティコン オウンをもっと知る</a:t>
            </a:r>
          </a:p>
        </p:txBody>
      </p:sp>
      <p:sp>
        <p:nvSpPr>
          <p:cNvPr id="17" name="テキスト ボックス 16">
            <a:extLst>
              <a:ext uri="{FF2B5EF4-FFF2-40B4-BE49-F238E27FC236}">
                <a16:creationId xmlns:a16="http://schemas.microsoft.com/office/drawing/2014/main" id="{E0F669A6-CECD-9AB4-7854-86504C8AC87C}"/>
              </a:ext>
            </a:extLst>
          </p:cNvPr>
          <p:cNvSpPr txBox="1"/>
          <p:nvPr/>
        </p:nvSpPr>
        <p:spPr>
          <a:xfrm>
            <a:off x="3522162" y="7233333"/>
            <a:ext cx="2492990" cy="526170"/>
          </a:xfrm>
          <a:prstGeom prst="rect">
            <a:avLst/>
          </a:prstGeom>
          <a:solidFill>
            <a:schemeClr val="bg1"/>
          </a:solidFill>
        </p:spPr>
        <p:txBody>
          <a:bodyPr wrap="none" rtlCol="0">
            <a:spAutoFit/>
          </a:bodyPr>
          <a:lstStyle/>
          <a:p>
            <a:r>
              <a:rPr kumimoji="1" lang="ja-JP" altLang="en-US" sz="1600" b="1" dirty="0"/>
              <a:t>オーティコン ジルコン</a:t>
            </a:r>
            <a:endParaRPr kumimoji="1" lang="en-US" altLang="ja-JP" sz="1600" b="1" dirty="0"/>
          </a:p>
          <a:p>
            <a:pPr>
              <a:lnSpc>
                <a:spcPct val="150000"/>
              </a:lnSpc>
            </a:pPr>
            <a:r>
              <a:rPr kumimoji="1" lang="ja-JP" altLang="en-US" sz="900" b="1" dirty="0"/>
              <a:t>画期的なテクノロジーで日常をもっと楽しく</a:t>
            </a:r>
          </a:p>
        </p:txBody>
      </p:sp>
      <p:sp>
        <p:nvSpPr>
          <p:cNvPr id="18" name="テキスト ボックス 17">
            <a:extLst>
              <a:ext uri="{FF2B5EF4-FFF2-40B4-BE49-F238E27FC236}">
                <a16:creationId xmlns:a16="http://schemas.microsoft.com/office/drawing/2014/main" id="{71C1DD2D-2563-4E7C-894E-44A2096943C2}"/>
              </a:ext>
            </a:extLst>
          </p:cNvPr>
          <p:cNvSpPr txBox="1"/>
          <p:nvPr/>
        </p:nvSpPr>
        <p:spPr>
          <a:xfrm>
            <a:off x="3591392" y="7712152"/>
            <a:ext cx="2172533" cy="1169551"/>
          </a:xfrm>
          <a:prstGeom prst="rect">
            <a:avLst/>
          </a:prstGeom>
          <a:solidFill>
            <a:schemeClr val="bg1"/>
          </a:solidFill>
        </p:spPr>
        <p:txBody>
          <a:bodyPr wrap="square">
            <a:spAutoFit/>
          </a:bodyPr>
          <a:lstStyle/>
          <a:p>
            <a:pPr algn="l"/>
            <a:r>
              <a:rPr lang="en-US" altLang="ja-JP" sz="700" dirty="0">
                <a:solidFill>
                  <a:srgbClr val="49443D"/>
                </a:solidFill>
                <a:latin typeface="+mn-ea"/>
              </a:rPr>
              <a:t>360</a:t>
            </a:r>
            <a:r>
              <a:rPr lang="ja-JP" altLang="en-US" sz="700" dirty="0">
                <a:solidFill>
                  <a:srgbClr val="49443D"/>
                </a:solidFill>
                <a:latin typeface="+mn-ea"/>
              </a:rPr>
              <a:t>度全方向からのクリアなサウンドを実現する、オープンサウンドナビゲーター機能を搭載。</a:t>
            </a:r>
            <a:endParaRPr lang="en-US" altLang="ja-JP" sz="700" dirty="0">
              <a:solidFill>
                <a:srgbClr val="49443D"/>
              </a:solidFill>
              <a:latin typeface="+mn-ea"/>
            </a:endParaRPr>
          </a:p>
          <a:p>
            <a:pPr algn="l"/>
            <a:endParaRPr lang="en-US" altLang="ja-JP" sz="700" dirty="0">
              <a:solidFill>
                <a:srgbClr val="49443D"/>
              </a:solidFill>
              <a:latin typeface="+mn-ea"/>
            </a:endParaRPr>
          </a:p>
          <a:p>
            <a:pPr marL="88900" indent="-88900" algn="l"/>
            <a:r>
              <a:rPr lang="ja-JP" altLang="en-US" sz="700" dirty="0">
                <a:solidFill>
                  <a:srgbClr val="49443D"/>
                </a:solidFill>
                <a:latin typeface="+mn-ea"/>
              </a:rPr>
              <a:t>・脳の「聴き取る力」を引き出すオープンサウンド体験</a:t>
            </a:r>
            <a:r>
              <a:rPr lang="ja-JP" altLang="en-US" sz="700" dirty="0">
                <a:solidFill>
                  <a:srgbClr val="FF0000"/>
                </a:solidFill>
                <a:latin typeface="+mn-ea"/>
              </a:rPr>
              <a:t>（オーティコン ジルコン</a:t>
            </a:r>
            <a:r>
              <a:rPr lang="en-US" altLang="ja-JP" sz="700" dirty="0">
                <a:solidFill>
                  <a:srgbClr val="FF0000"/>
                </a:solidFill>
                <a:latin typeface="+mn-ea"/>
              </a:rPr>
              <a:t>1</a:t>
            </a:r>
            <a:r>
              <a:rPr lang="ja-JP" altLang="en-US" sz="700" dirty="0">
                <a:solidFill>
                  <a:srgbClr val="FF0000"/>
                </a:solidFill>
                <a:latin typeface="+mn-ea"/>
              </a:rPr>
              <a:t>）</a:t>
            </a:r>
            <a:endParaRPr lang="en-US" altLang="ja-JP" sz="700" dirty="0">
              <a:solidFill>
                <a:srgbClr val="FF0000"/>
              </a:solidFill>
              <a:latin typeface="+mn-ea"/>
            </a:endParaRPr>
          </a:p>
          <a:p>
            <a:pPr marL="88900" indent="-88900" algn="l"/>
            <a:r>
              <a:rPr lang="ja-JP" altLang="en-US" sz="700" dirty="0">
                <a:solidFill>
                  <a:srgbClr val="49443D"/>
                </a:solidFill>
                <a:latin typeface="+mn-ea"/>
              </a:rPr>
              <a:t>・充電式と非充電式の２つの電池タイプをご用意</a:t>
            </a:r>
          </a:p>
          <a:p>
            <a:pPr marL="88900" indent="-88900" algn="l"/>
            <a:r>
              <a:rPr lang="ja-JP" altLang="en-US" sz="700" dirty="0">
                <a:solidFill>
                  <a:srgbClr val="49443D"/>
                </a:solidFill>
                <a:latin typeface="+mn-ea"/>
              </a:rPr>
              <a:t>・ご自身の好みに応じて選べる</a:t>
            </a:r>
            <a:r>
              <a:rPr lang="en-US" altLang="ja-JP" sz="700" dirty="0">
                <a:solidFill>
                  <a:srgbClr val="49443D"/>
                </a:solidFill>
                <a:latin typeface="+mn-ea"/>
              </a:rPr>
              <a:t>5</a:t>
            </a:r>
            <a:r>
              <a:rPr lang="ja-JP" altLang="en-US" sz="700" dirty="0">
                <a:solidFill>
                  <a:srgbClr val="49443D"/>
                </a:solidFill>
                <a:latin typeface="+mn-ea"/>
              </a:rPr>
              <a:t>色のカラーバリエーション</a:t>
            </a:r>
            <a:endParaRPr lang="en-US" altLang="ja-JP" sz="700" dirty="0">
              <a:solidFill>
                <a:srgbClr val="49443D"/>
              </a:solidFill>
              <a:latin typeface="+mn-ea"/>
            </a:endParaRPr>
          </a:p>
          <a:p>
            <a:pPr marL="88900" indent="-88900"/>
            <a:r>
              <a:rPr lang="ja-JP" altLang="en-US" sz="700" dirty="0">
                <a:solidFill>
                  <a:srgbClr val="49443D"/>
                </a:solidFill>
                <a:latin typeface="+mn-ea"/>
              </a:rPr>
              <a:t>・ダイレクトストリーミングのオーディオ機能</a:t>
            </a:r>
            <a:endParaRPr lang="en-US" altLang="ja-JP" sz="700" dirty="0">
              <a:solidFill>
                <a:srgbClr val="49443D"/>
              </a:solidFill>
              <a:latin typeface="+mn-ea"/>
            </a:endParaRPr>
          </a:p>
          <a:p>
            <a:pPr marL="88900" indent="-88900"/>
            <a:endParaRPr lang="en-US" altLang="ja-JP" sz="700" dirty="0">
              <a:solidFill>
                <a:srgbClr val="49443D"/>
              </a:solidFill>
              <a:latin typeface="+mn-ea"/>
            </a:endParaRPr>
          </a:p>
        </p:txBody>
      </p:sp>
      <p:sp>
        <p:nvSpPr>
          <p:cNvPr id="19" name="テキスト ボックス 18">
            <a:extLst>
              <a:ext uri="{FF2B5EF4-FFF2-40B4-BE49-F238E27FC236}">
                <a16:creationId xmlns:a16="http://schemas.microsoft.com/office/drawing/2014/main" id="{D8BACC9B-968C-9C1A-832F-5E1AF04CEAC3}"/>
              </a:ext>
            </a:extLst>
          </p:cNvPr>
          <p:cNvSpPr txBox="1"/>
          <p:nvPr/>
        </p:nvSpPr>
        <p:spPr>
          <a:xfrm>
            <a:off x="3660622" y="8771508"/>
            <a:ext cx="1891759" cy="215444"/>
          </a:xfrm>
          <a:prstGeom prst="rect">
            <a:avLst/>
          </a:prstGeom>
          <a:solidFill>
            <a:srgbClr val="0070C0"/>
          </a:solidFill>
        </p:spPr>
        <p:txBody>
          <a:bodyPr wrap="square" rtlCol="0">
            <a:spAutoFit/>
          </a:bodyPr>
          <a:lstStyle/>
          <a:p>
            <a:r>
              <a:rPr kumimoji="1" lang="ja-JP" altLang="en-US" sz="800" b="1" dirty="0">
                <a:solidFill>
                  <a:schemeClr val="bg1"/>
                </a:solidFill>
              </a:rPr>
              <a:t>オーティコン ジルコンをもっと知る</a:t>
            </a:r>
          </a:p>
        </p:txBody>
      </p:sp>
      <p:sp>
        <p:nvSpPr>
          <p:cNvPr id="21" name="テキスト ボックス 20">
            <a:extLst>
              <a:ext uri="{FF2B5EF4-FFF2-40B4-BE49-F238E27FC236}">
                <a16:creationId xmlns:a16="http://schemas.microsoft.com/office/drawing/2014/main" id="{2726BE77-A79E-AD87-9EC1-52DE217787B9}"/>
              </a:ext>
            </a:extLst>
          </p:cNvPr>
          <p:cNvSpPr txBox="1"/>
          <p:nvPr/>
        </p:nvSpPr>
        <p:spPr>
          <a:xfrm>
            <a:off x="3522162" y="9360522"/>
            <a:ext cx="2314256" cy="615553"/>
          </a:xfrm>
          <a:prstGeom prst="rect">
            <a:avLst/>
          </a:prstGeom>
          <a:solidFill>
            <a:schemeClr val="bg1"/>
          </a:solidFill>
        </p:spPr>
        <p:txBody>
          <a:bodyPr wrap="square" rtlCol="0">
            <a:spAutoFit/>
          </a:bodyPr>
          <a:lstStyle/>
          <a:p>
            <a:r>
              <a:rPr kumimoji="1" lang="ja-JP" altLang="en-US" sz="1600" b="1" spc="-150" dirty="0"/>
              <a:t>オーティコン エクシード</a:t>
            </a:r>
            <a:endParaRPr kumimoji="1" lang="en-US" altLang="ja-JP" sz="1600" b="1" spc="-150" dirty="0"/>
          </a:p>
          <a:p>
            <a:r>
              <a:rPr kumimoji="1" lang="ja-JP" altLang="en-US" sz="900" b="1" dirty="0"/>
              <a:t>高度から重度の難聴の方へ。聴こえの世界を広げる補聴器</a:t>
            </a:r>
          </a:p>
        </p:txBody>
      </p:sp>
      <p:sp>
        <p:nvSpPr>
          <p:cNvPr id="23" name="テキスト ボックス 22">
            <a:extLst>
              <a:ext uri="{FF2B5EF4-FFF2-40B4-BE49-F238E27FC236}">
                <a16:creationId xmlns:a16="http://schemas.microsoft.com/office/drawing/2014/main" id="{FD8A82F4-532A-963D-8A73-87FDCBE3903C}"/>
              </a:ext>
            </a:extLst>
          </p:cNvPr>
          <p:cNvSpPr txBox="1"/>
          <p:nvPr/>
        </p:nvSpPr>
        <p:spPr>
          <a:xfrm>
            <a:off x="3591392" y="9976075"/>
            <a:ext cx="2172533" cy="1277273"/>
          </a:xfrm>
          <a:prstGeom prst="rect">
            <a:avLst/>
          </a:prstGeom>
          <a:solidFill>
            <a:schemeClr val="bg1"/>
          </a:solidFill>
        </p:spPr>
        <p:txBody>
          <a:bodyPr wrap="square">
            <a:spAutoFit/>
          </a:bodyPr>
          <a:lstStyle/>
          <a:p>
            <a:pPr algn="l"/>
            <a:r>
              <a:rPr lang="ja-JP" altLang="en-US" sz="700" dirty="0">
                <a:solidFill>
                  <a:srgbClr val="49443D"/>
                </a:solidFill>
                <a:latin typeface="+mn-ea"/>
              </a:rPr>
              <a:t>従来の強力な補聴器と比較して、周囲の雑音の多い環境でもクリアな聴こえをサポート。</a:t>
            </a:r>
            <a:endParaRPr lang="en-US" altLang="ja-JP" sz="700" dirty="0">
              <a:solidFill>
                <a:srgbClr val="49443D"/>
              </a:solidFill>
              <a:latin typeface="+mn-ea"/>
            </a:endParaRPr>
          </a:p>
          <a:p>
            <a:pPr algn="l"/>
            <a:endParaRPr lang="en-US" altLang="ja-JP" sz="700" dirty="0">
              <a:solidFill>
                <a:srgbClr val="49443D"/>
              </a:solidFill>
              <a:latin typeface="+mn-ea"/>
            </a:endParaRPr>
          </a:p>
          <a:p>
            <a:pPr marL="88900" indent="-88900" algn="l"/>
            <a:r>
              <a:rPr lang="ja-JP" altLang="en-US" sz="700" dirty="0">
                <a:solidFill>
                  <a:srgbClr val="49443D"/>
                </a:solidFill>
                <a:latin typeface="+mn-ea"/>
              </a:rPr>
              <a:t>・</a:t>
            </a:r>
            <a:r>
              <a:rPr lang="en-US" altLang="ja-JP" sz="700" dirty="0">
                <a:solidFill>
                  <a:srgbClr val="49443D"/>
                </a:solidFill>
                <a:latin typeface="+mn-ea"/>
              </a:rPr>
              <a:t>360°</a:t>
            </a:r>
            <a:r>
              <a:rPr lang="ja-JP" altLang="en-US" sz="700" dirty="0">
                <a:solidFill>
                  <a:srgbClr val="49443D"/>
                </a:solidFill>
                <a:latin typeface="+mn-ea"/>
              </a:rPr>
              <a:t>サウンド体験（オーティコン エクシード</a:t>
            </a:r>
            <a:r>
              <a:rPr lang="en-US" altLang="ja-JP" sz="700" dirty="0">
                <a:solidFill>
                  <a:srgbClr val="49443D"/>
                </a:solidFill>
                <a:latin typeface="+mn-ea"/>
              </a:rPr>
              <a:t>1</a:t>
            </a:r>
            <a:r>
              <a:rPr lang="ja-JP" altLang="en-US" sz="700" dirty="0">
                <a:solidFill>
                  <a:srgbClr val="49443D"/>
                </a:solidFill>
                <a:latin typeface="+mn-ea"/>
              </a:rPr>
              <a:t>、エクシード</a:t>
            </a:r>
            <a:r>
              <a:rPr lang="en-US" altLang="ja-JP" sz="700" dirty="0">
                <a:solidFill>
                  <a:srgbClr val="49443D"/>
                </a:solidFill>
                <a:latin typeface="+mn-ea"/>
              </a:rPr>
              <a:t>2</a:t>
            </a:r>
            <a:r>
              <a:rPr lang="ja-JP" altLang="en-US" sz="700" dirty="0">
                <a:solidFill>
                  <a:srgbClr val="49443D"/>
                </a:solidFill>
                <a:latin typeface="+mn-ea"/>
              </a:rPr>
              <a:t>）</a:t>
            </a:r>
          </a:p>
          <a:p>
            <a:pPr marL="88900" indent="-88900" algn="l"/>
            <a:r>
              <a:rPr lang="ja-JP" altLang="en-US" sz="700" dirty="0">
                <a:solidFill>
                  <a:srgbClr val="49443D"/>
                </a:solidFill>
                <a:latin typeface="+mn-ea"/>
              </a:rPr>
              <a:t>・抜群のクリアサウンド</a:t>
            </a:r>
          </a:p>
          <a:p>
            <a:pPr marL="88900" indent="-88900" algn="l"/>
            <a:r>
              <a:rPr lang="ja-JP" altLang="en-US" sz="700" dirty="0">
                <a:solidFill>
                  <a:srgbClr val="49443D"/>
                </a:solidFill>
                <a:latin typeface="+mn-ea"/>
              </a:rPr>
              <a:t>・不快なハウリング（フィードバック）の防止</a:t>
            </a:r>
          </a:p>
          <a:p>
            <a:pPr marL="88900" indent="-88900" algn="l"/>
            <a:r>
              <a:rPr lang="ja-JP" altLang="en-US" sz="700" dirty="0">
                <a:solidFill>
                  <a:srgbClr val="49443D"/>
                </a:solidFill>
                <a:latin typeface="+mn-ea"/>
              </a:rPr>
              <a:t>・多くのデジタル機器への簡単なワイヤレス接続</a:t>
            </a:r>
          </a:p>
          <a:p>
            <a:pPr marL="88900" indent="-88900"/>
            <a:endParaRPr lang="en-US" altLang="ja-JP" sz="700" dirty="0">
              <a:solidFill>
                <a:srgbClr val="49443D"/>
              </a:solidFill>
              <a:latin typeface="+mn-ea"/>
            </a:endParaRPr>
          </a:p>
          <a:p>
            <a:pPr marL="88900" indent="-88900"/>
            <a:endParaRPr lang="en-US" altLang="ja-JP" sz="700" dirty="0">
              <a:solidFill>
                <a:srgbClr val="49443D"/>
              </a:solidFill>
              <a:latin typeface="+mn-ea"/>
            </a:endParaRPr>
          </a:p>
          <a:p>
            <a:pPr marL="88900" indent="-88900"/>
            <a:endParaRPr lang="en-US" altLang="ja-JP" sz="700" dirty="0">
              <a:solidFill>
                <a:srgbClr val="49443D"/>
              </a:solidFill>
              <a:latin typeface="+mn-ea"/>
            </a:endParaRPr>
          </a:p>
        </p:txBody>
      </p:sp>
      <p:sp>
        <p:nvSpPr>
          <p:cNvPr id="24" name="テキスト ボックス 23">
            <a:extLst>
              <a:ext uri="{FF2B5EF4-FFF2-40B4-BE49-F238E27FC236}">
                <a16:creationId xmlns:a16="http://schemas.microsoft.com/office/drawing/2014/main" id="{62949586-8C73-906C-6C48-10DA895E9AB9}"/>
              </a:ext>
            </a:extLst>
          </p:cNvPr>
          <p:cNvSpPr txBox="1"/>
          <p:nvPr/>
        </p:nvSpPr>
        <p:spPr>
          <a:xfrm>
            <a:off x="3660622" y="11037904"/>
            <a:ext cx="1969213" cy="215444"/>
          </a:xfrm>
          <a:prstGeom prst="rect">
            <a:avLst/>
          </a:prstGeom>
          <a:solidFill>
            <a:srgbClr val="0070C0"/>
          </a:solidFill>
        </p:spPr>
        <p:txBody>
          <a:bodyPr wrap="square" rtlCol="0">
            <a:spAutoFit/>
          </a:bodyPr>
          <a:lstStyle/>
          <a:p>
            <a:r>
              <a:rPr kumimoji="1" lang="ja-JP" altLang="en-US" sz="800" b="1" dirty="0">
                <a:solidFill>
                  <a:schemeClr val="bg1"/>
                </a:solidFill>
              </a:rPr>
              <a:t>オーティコン エクシードをもっと知る</a:t>
            </a:r>
          </a:p>
        </p:txBody>
      </p:sp>
      <p:sp>
        <p:nvSpPr>
          <p:cNvPr id="11" name="正方形/長方形 10">
            <a:extLst>
              <a:ext uri="{FF2B5EF4-FFF2-40B4-BE49-F238E27FC236}">
                <a16:creationId xmlns:a16="http://schemas.microsoft.com/office/drawing/2014/main" id="{E64C18AB-79AF-34AC-C8D5-077032D5C7CE}"/>
              </a:ext>
            </a:extLst>
          </p:cNvPr>
          <p:cNvSpPr/>
          <p:nvPr/>
        </p:nvSpPr>
        <p:spPr>
          <a:xfrm>
            <a:off x="5021962" y="859863"/>
            <a:ext cx="1589725" cy="4295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00" b="1" dirty="0"/>
              <a:t>コメント欄にリンク先を追加しました</a:t>
            </a:r>
          </a:p>
        </p:txBody>
      </p:sp>
    </p:spTree>
    <p:extLst>
      <p:ext uri="{BB962C8B-B14F-4D97-AF65-F5344CB8AC3E}">
        <p14:creationId xmlns:p14="http://schemas.microsoft.com/office/powerpoint/2010/main" val="1732046321"/>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913</TotalTime>
  <Words>881</Words>
  <Application>Microsoft Office PowerPoint</Application>
  <PresentationFormat>ワイド画面</PresentationFormat>
  <Paragraphs>105</Paragraphs>
  <Slides>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A-OTF UD新ゴ Pro B</vt:lpstr>
      <vt:lpstr>Proxima Nova</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香 和田</dc:creator>
  <cp:lastModifiedBy>Satoshi Kinoshita (SAKN)</cp:lastModifiedBy>
  <cp:revision>8</cp:revision>
  <dcterms:created xsi:type="dcterms:W3CDTF">2023-09-26T07:42:16Z</dcterms:created>
  <dcterms:modified xsi:type="dcterms:W3CDTF">2023-10-16T07:54:52Z</dcterms:modified>
</cp:coreProperties>
</file>